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58" r:id="rId1"/>
    <p:sldMasterId id="2147483648" r:id="rId2"/>
  </p:sldMasterIdLst>
  <p:notesMasterIdLst>
    <p:notesMasterId r:id="rId65"/>
  </p:notesMasterIdLst>
  <p:handoutMasterIdLst>
    <p:handoutMasterId r:id="rId66"/>
  </p:handoutMasterIdLst>
  <p:sldIdLst>
    <p:sldId id="265" r:id="rId3"/>
    <p:sldId id="392" r:id="rId4"/>
    <p:sldId id="443" r:id="rId5"/>
    <p:sldId id="405" r:id="rId6"/>
    <p:sldId id="406" r:id="rId7"/>
    <p:sldId id="407" r:id="rId8"/>
    <p:sldId id="449" r:id="rId9"/>
    <p:sldId id="445" r:id="rId10"/>
    <p:sldId id="446" r:id="rId11"/>
    <p:sldId id="447" r:id="rId12"/>
    <p:sldId id="448" r:id="rId13"/>
    <p:sldId id="450" r:id="rId14"/>
    <p:sldId id="408" r:id="rId15"/>
    <p:sldId id="409" r:id="rId16"/>
    <p:sldId id="410" r:id="rId17"/>
    <p:sldId id="470" r:id="rId18"/>
    <p:sldId id="469" r:id="rId19"/>
    <p:sldId id="412" r:id="rId20"/>
    <p:sldId id="421" r:id="rId21"/>
    <p:sldId id="429" r:id="rId22"/>
    <p:sldId id="451" r:id="rId23"/>
    <p:sldId id="452" r:id="rId24"/>
    <p:sldId id="467" r:id="rId25"/>
    <p:sldId id="453" r:id="rId26"/>
    <p:sldId id="468" r:id="rId27"/>
    <p:sldId id="430" r:id="rId28"/>
    <p:sldId id="419" r:id="rId29"/>
    <p:sldId id="418" r:id="rId30"/>
    <p:sldId id="420" r:id="rId31"/>
    <p:sldId id="414" r:id="rId32"/>
    <p:sldId id="417" r:id="rId33"/>
    <p:sldId id="416" r:id="rId34"/>
    <p:sldId id="432" r:id="rId35"/>
    <p:sldId id="433" r:id="rId36"/>
    <p:sldId id="434" r:id="rId37"/>
    <p:sldId id="435" r:id="rId38"/>
    <p:sldId id="436" r:id="rId39"/>
    <p:sldId id="437" r:id="rId40"/>
    <p:sldId id="438" r:id="rId41"/>
    <p:sldId id="439" r:id="rId42"/>
    <p:sldId id="422" r:id="rId43"/>
    <p:sldId id="404" r:id="rId44"/>
    <p:sldId id="403" r:id="rId45"/>
    <p:sldId id="423" r:id="rId46"/>
    <p:sldId id="424" r:id="rId47"/>
    <p:sldId id="427" r:id="rId48"/>
    <p:sldId id="426" r:id="rId49"/>
    <p:sldId id="441" r:id="rId50"/>
    <p:sldId id="454" r:id="rId51"/>
    <p:sldId id="455" r:id="rId52"/>
    <p:sldId id="456" r:id="rId53"/>
    <p:sldId id="457" r:id="rId54"/>
    <p:sldId id="471" r:id="rId55"/>
    <p:sldId id="458" r:id="rId56"/>
    <p:sldId id="462" r:id="rId57"/>
    <p:sldId id="465" r:id="rId58"/>
    <p:sldId id="442" r:id="rId59"/>
    <p:sldId id="398" r:id="rId60"/>
    <p:sldId id="399" r:id="rId61"/>
    <p:sldId id="401" r:id="rId62"/>
    <p:sldId id="431" r:id="rId63"/>
    <p:sldId id="393" r:id="rId64"/>
  </p:sldIdLst>
  <p:sldSz cx="12192000" cy="6858000"/>
  <p:notesSz cx="6858000" cy="931386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A8BB867-C1A0-4D1E-A7D2-320F60E67D5C}">
          <p14:sldIdLst>
            <p14:sldId id="265"/>
            <p14:sldId id="392"/>
            <p14:sldId id="443"/>
          </p14:sldIdLst>
        </p14:section>
        <p14:section name="Describe OSINT" id="{E95D432F-8B7F-4649-8E32-CF3859581837}">
          <p14:sldIdLst>
            <p14:sldId id="405"/>
            <p14:sldId id="406"/>
            <p14:sldId id="407"/>
            <p14:sldId id="449"/>
            <p14:sldId id="445"/>
            <p14:sldId id="446"/>
            <p14:sldId id="447"/>
            <p14:sldId id="448"/>
            <p14:sldId id="450"/>
            <p14:sldId id="408"/>
            <p14:sldId id="409"/>
            <p14:sldId id="410"/>
            <p14:sldId id="470"/>
            <p14:sldId id="469"/>
            <p14:sldId id="412"/>
          </p14:sldIdLst>
        </p14:section>
        <p14:section name="Data you have control over" id="{E720484B-7FCF-4600-AEBC-6068B3F63B0E}">
          <p14:sldIdLst>
            <p14:sldId id="421"/>
            <p14:sldId id="429"/>
            <p14:sldId id="451"/>
            <p14:sldId id="452"/>
            <p14:sldId id="467"/>
            <p14:sldId id="453"/>
            <p14:sldId id="468"/>
            <p14:sldId id="430"/>
            <p14:sldId id="419"/>
            <p14:sldId id="418"/>
            <p14:sldId id="420"/>
            <p14:sldId id="414"/>
            <p14:sldId id="417"/>
            <p14:sldId id="416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</p14:sldIdLst>
        </p14:section>
        <p14:section name="No Control Over" id="{5B3099AD-04CA-4484-A609-C6BAFE71D3AF}">
          <p14:sldIdLst>
            <p14:sldId id="422"/>
            <p14:sldId id="404"/>
            <p14:sldId id="403"/>
            <p14:sldId id="423"/>
            <p14:sldId id="424"/>
            <p14:sldId id="427"/>
            <p14:sldId id="426"/>
            <p14:sldId id="441"/>
            <p14:sldId id="454"/>
            <p14:sldId id="455"/>
            <p14:sldId id="456"/>
          </p14:sldIdLst>
        </p14:section>
        <p14:section name="Interesting OSINT" id="{C4DCAB5E-E983-4A16-93A8-1C9799FBCD83}">
          <p14:sldIdLst>
            <p14:sldId id="457"/>
            <p14:sldId id="471"/>
            <p14:sldId id="458"/>
            <p14:sldId id="462"/>
            <p14:sldId id="465"/>
          </p14:sldIdLst>
        </p14:section>
        <p14:section name="Protection (Conclusion)" id="{9392F828-0255-4DA6-993D-C02D24921128}">
          <p14:sldIdLst>
            <p14:sldId id="442"/>
            <p14:sldId id="398"/>
            <p14:sldId id="399"/>
            <p14:sldId id="401"/>
            <p14:sldId id="431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  <a:srgbClr val="D9D9D9"/>
    <a:srgbClr val="F2F2F2"/>
    <a:srgbClr val="005B7D"/>
    <a:srgbClr val="7F7F7F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19" autoAdjust="0"/>
    <p:restoredTop sz="83265" autoAdjust="0"/>
  </p:normalViewPr>
  <p:slideViewPr>
    <p:cSldViewPr snapToGrid="0" snapToObjects="1">
      <p:cViewPr varScale="1">
        <p:scale>
          <a:sx n="78" d="100"/>
          <a:sy n="78" d="100"/>
        </p:scale>
        <p:origin x="96" y="8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46"/>
    </p:cViewPr>
  </p:sorterViewPr>
  <p:notesViewPr>
    <p:cSldViewPr snapToGrid="0" snapToObjects="1">
      <p:cViewPr varScale="1">
        <p:scale>
          <a:sx n="130" d="100"/>
          <a:sy n="130" d="100"/>
        </p:scale>
        <p:origin x="419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F6FC21-1F20-425E-8D3F-43F66B77F2D2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</dgm:pt>
    <dgm:pt modelId="{0F768894-618A-406E-BB2E-D2D06EB3F397}">
      <dgm:prSet phldrT="[Text]" custT="1"/>
      <dgm:spPr>
        <a:solidFill>
          <a:srgbClr val="00B05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0" dirty="0"/>
            <a:t>Require-</a:t>
          </a:r>
          <a:r>
            <a:rPr lang="en-US" sz="2400" b="0" dirty="0" err="1"/>
            <a:t>ments</a:t>
          </a:r>
          <a:endParaRPr lang="en-US" sz="2400" b="0" dirty="0"/>
        </a:p>
      </dgm:t>
    </dgm:pt>
    <dgm:pt modelId="{320C6637-4DF6-4244-8B51-B5ADA6E7AEFD}" type="parTrans" cxnId="{4742DEA6-401B-4786-A3FC-69E068069E27}">
      <dgm:prSet/>
      <dgm:spPr/>
      <dgm:t>
        <a:bodyPr/>
        <a:lstStyle/>
        <a:p>
          <a:endParaRPr lang="en-US" sz="1800" b="0"/>
        </a:p>
      </dgm:t>
    </dgm:pt>
    <dgm:pt modelId="{80CE4321-D787-49AB-83DB-938039A44E44}" type="sibTrans" cxnId="{4742DEA6-401B-4786-A3FC-69E068069E27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 sz="1800" b="0"/>
        </a:p>
      </dgm:t>
    </dgm:pt>
    <dgm:pt modelId="{AEA9A4D9-28E1-40D9-B2A6-B86D2751B47A}">
      <dgm:prSet phldrT="[Text]" custT="1"/>
      <dgm:spPr>
        <a:solidFill>
          <a:schemeClr val="tx2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0" dirty="0"/>
            <a:t>Retrieval</a:t>
          </a:r>
        </a:p>
      </dgm:t>
    </dgm:pt>
    <dgm:pt modelId="{81185C3A-1324-4808-8716-C57CB46A6DCA}" type="parTrans" cxnId="{7D8A3A25-F4C6-40E5-BD13-1B95593D75B3}">
      <dgm:prSet/>
      <dgm:spPr/>
      <dgm:t>
        <a:bodyPr/>
        <a:lstStyle/>
        <a:p>
          <a:endParaRPr lang="en-US" sz="1800" b="0"/>
        </a:p>
      </dgm:t>
    </dgm:pt>
    <dgm:pt modelId="{CF589C71-9917-41B0-B43F-0D369AD6FE12}" type="sibTrans" cxnId="{7D8A3A25-F4C6-40E5-BD13-1B95593D75B3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 sz="1800" b="0"/>
        </a:p>
      </dgm:t>
    </dgm:pt>
    <dgm:pt modelId="{D74AAB9A-2580-444B-8E1E-AE1E361038C5}">
      <dgm:prSet phldrT="[Text]" custT="1"/>
      <dgm:spPr>
        <a:solidFill>
          <a:schemeClr val="accent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0" dirty="0"/>
            <a:t>Analysis</a:t>
          </a:r>
        </a:p>
      </dgm:t>
    </dgm:pt>
    <dgm:pt modelId="{8B39EA0D-CC24-40C3-9B47-77385E2257CC}" type="parTrans" cxnId="{6755B91A-6025-44EA-AF64-51C6D7F4576A}">
      <dgm:prSet/>
      <dgm:spPr/>
      <dgm:t>
        <a:bodyPr/>
        <a:lstStyle/>
        <a:p>
          <a:endParaRPr lang="en-US" sz="1800" b="0"/>
        </a:p>
      </dgm:t>
    </dgm:pt>
    <dgm:pt modelId="{28420A89-E1F9-4D4F-9FCA-3606D96F19EE}" type="sibTrans" cxnId="{6755B91A-6025-44EA-AF64-51C6D7F4576A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 sz="1800" b="0"/>
        </a:p>
      </dgm:t>
    </dgm:pt>
    <dgm:pt modelId="{BF07D325-F6A1-4158-BE8C-73C20A0A469E}">
      <dgm:prSet phldrT="[Text]" custT="1"/>
      <dgm:spPr>
        <a:solidFill>
          <a:srgbClr val="FF0000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400" b="0" dirty="0"/>
            <a:t>Pivoting &amp; Reporting</a:t>
          </a:r>
          <a:endParaRPr lang="en-US" sz="1800" b="0" dirty="0"/>
        </a:p>
      </dgm:t>
    </dgm:pt>
    <dgm:pt modelId="{85870FE3-E40F-460D-AEE6-1A6C10F5711C}" type="parTrans" cxnId="{06C5BDB3-08EB-4F3D-B9EA-6E3C55B5616F}">
      <dgm:prSet/>
      <dgm:spPr/>
      <dgm:t>
        <a:bodyPr/>
        <a:lstStyle/>
        <a:p>
          <a:endParaRPr lang="en-US" sz="1800" b="0"/>
        </a:p>
      </dgm:t>
    </dgm:pt>
    <dgm:pt modelId="{0FC89871-E976-4F3A-990D-7C906BD2D86D}" type="sibTrans" cxnId="{06C5BDB3-08EB-4F3D-B9EA-6E3C55B5616F}">
      <dgm:prSet/>
      <dgm:spPr>
        <a:ln w="76200">
          <a:solidFill>
            <a:schemeClr val="tx1"/>
          </a:solidFill>
        </a:ln>
      </dgm:spPr>
      <dgm:t>
        <a:bodyPr/>
        <a:lstStyle/>
        <a:p>
          <a:endParaRPr lang="en-US" sz="1800" b="0"/>
        </a:p>
      </dgm:t>
    </dgm:pt>
    <dgm:pt modelId="{F3E8EC0B-AB56-4C14-97CE-25454F2CC7F8}" type="pres">
      <dgm:prSet presAssocID="{32F6FC21-1F20-425E-8D3F-43F66B77F2D2}" presName="compositeShape" presStyleCnt="0">
        <dgm:presLayoutVars>
          <dgm:chMax val="7"/>
          <dgm:dir/>
          <dgm:resizeHandles val="exact"/>
        </dgm:presLayoutVars>
      </dgm:prSet>
      <dgm:spPr/>
    </dgm:pt>
    <dgm:pt modelId="{D89D7EB9-A0AB-4329-A27C-8B190DBF56D7}" type="pres">
      <dgm:prSet presAssocID="{32F6FC21-1F20-425E-8D3F-43F66B77F2D2}" presName="wedge1" presStyleLbl="node1" presStyleIdx="0" presStyleCnt="4"/>
      <dgm:spPr/>
    </dgm:pt>
    <dgm:pt modelId="{A92949FE-91B6-4A18-9B3F-F6C3A4F43E07}" type="pres">
      <dgm:prSet presAssocID="{32F6FC21-1F20-425E-8D3F-43F66B77F2D2}" presName="dummy1a" presStyleCnt="0"/>
      <dgm:spPr/>
    </dgm:pt>
    <dgm:pt modelId="{9B7D7D46-BBBC-4484-9D3E-C0EFBDCAF96D}" type="pres">
      <dgm:prSet presAssocID="{32F6FC21-1F20-425E-8D3F-43F66B77F2D2}" presName="dummy1b" presStyleCnt="0"/>
      <dgm:spPr/>
    </dgm:pt>
    <dgm:pt modelId="{63FEA3F0-80DB-4DDD-9370-9A9F292B222F}" type="pres">
      <dgm:prSet presAssocID="{32F6FC21-1F20-425E-8D3F-43F66B77F2D2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C48976B-F981-4A96-A7EB-1A4377741569}" type="pres">
      <dgm:prSet presAssocID="{32F6FC21-1F20-425E-8D3F-43F66B77F2D2}" presName="wedge2" presStyleLbl="node1" presStyleIdx="1" presStyleCnt="4"/>
      <dgm:spPr/>
    </dgm:pt>
    <dgm:pt modelId="{7282C8C4-79C8-4647-A981-553C30F5DD8F}" type="pres">
      <dgm:prSet presAssocID="{32F6FC21-1F20-425E-8D3F-43F66B77F2D2}" presName="dummy2a" presStyleCnt="0"/>
      <dgm:spPr/>
    </dgm:pt>
    <dgm:pt modelId="{F1B8E6C5-978F-45A5-8B21-E8C73727596D}" type="pres">
      <dgm:prSet presAssocID="{32F6FC21-1F20-425E-8D3F-43F66B77F2D2}" presName="dummy2b" presStyleCnt="0"/>
      <dgm:spPr/>
    </dgm:pt>
    <dgm:pt modelId="{F723E075-0144-4FD4-89EE-F1D93399E1D5}" type="pres">
      <dgm:prSet presAssocID="{32F6FC21-1F20-425E-8D3F-43F66B77F2D2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2AA6B1EA-2269-4B13-8FE3-B863D39E7135}" type="pres">
      <dgm:prSet presAssocID="{32F6FC21-1F20-425E-8D3F-43F66B77F2D2}" presName="wedge3" presStyleLbl="node1" presStyleIdx="2" presStyleCnt="4"/>
      <dgm:spPr/>
    </dgm:pt>
    <dgm:pt modelId="{6E6D6D29-29FB-40A0-A2EE-1A3F08A406F9}" type="pres">
      <dgm:prSet presAssocID="{32F6FC21-1F20-425E-8D3F-43F66B77F2D2}" presName="dummy3a" presStyleCnt="0"/>
      <dgm:spPr/>
    </dgm:pt>
    <dgm:pt modelId="{15BB3462-37E9-45A2-B264-92D570B74177}" type="pres">
      <dgm:prSet presAssocID="{32F6FC21-1F20-425E-8D3F-43F66B77F2D2}" presName="dummy3b" presStyleCnt="0"/>
      <dgm:spPr/>
    </dgm:pt>
    <dgm:pt modelId="{7A7EA418-79E6-4C93-AE9C-DE7D674694E6}" type="pres">
      <dgm:prSet presAssocID="{32F6FC21-1F20-425E-8D3F-43F66B77F2D2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913E4FD-90A3-4ACA-A778-BDBB0CBF4FC2}" type="pres">
      <dgm:prSet presAssocID="{32F6FC21-1F20-425E-8D3F-43F66B77F2D2}" presName="wedge4" presStyleLbl="node1" presStyleIdx="3" presStyleCnt="4"/>
      <dgm:spPr/>
    </dgm:pt>
    <dgm:pt modelId="{81857A23-2F85-44DF-83E2-06A76BA66C64}" type="pres">
      <dgm:prSet presAssocID="{32F6FC21-1F20-425E-8D3F-43F66B77F2D2}" presName="dummy4a" presStyleCnt="0"/>
      <dgm:spPr/>
    </dgm:pt>
    <dgm:pt modelId="{CCC4F9F4-743F-4D48-BB73-58B77F575513}" type="pres">
      <dgm:prSet presAssocID="{32F6FC21-1F20-425E-8D3F-43F66B77F2D2}" presName="dummy4b" presStyleCnt="0"/>
      <dgm:spPr/>
    </dgm:pt>
    <dgm:pt modelId="{FA91CD0F-D7B1-4DD6-8882-C896693E4B46}" type="pres">
      <dgm:prSet presAssocID="{32F6FC21-1F20-425E-8D3F-43F66B77F2D2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AA0C7D5A-2236-41B3-B2B7-75D279DB7ED3}" type="pres">
      <dgm:prSet presAssocID="{80CE4321-D787-49AB-83DB-938039A44E44}" presName="arrowWedge1" presStyleLbl="fgSibTrans2D1" presStyleIdx="0" presStyleCnt="4"/>
      <dgm:spPr>
        <a:solidFill>
          <a:schemeClr val="bg1"/>
        </a:solidFill>
        <a:ln w="38100">
          <a:solidFill>
            <a:schemeClr val="tx1"/>
          </a:solidFill>
        </a:ln>
      </dgm:spPr>
    </dgm:pt>
    <dgm:pt modelId="{1427FC71-C393-4629-B800-E13978DF73E7}" type="pres">
      <dgm:prSet presAssocID="{CF589C71-9917-41B0-B43F-0D369AD6FE12}" presName="arrowWedge2" presStyleLbl="fgSibTrans2D1" presStyleIdx="1" presStyleCnt="4"/>
      <dgm:spPr>
        <a:solidFill>
          <a:schemeClr val="bg1"/>
        </a:solidFill>
        <a:ln w="38100">
          <a:solidFill>
            <a:schemeClr val="tx1"/>
          </a:solidFill>
        </a:ln>
      </dgm:spPr>
    </dgm:pt>
    <dgm:pt modelId="{316B1A0B-1515-4850-B334-C553A568BD82}" type="pres">
      <dgm:prSet presAssocID="{28420A89-E1F9-4D4F-9FCA-3606D96F19EE}" presName="arrowWedge3" presStyleLbl="fgSibTrans2D1" presStyleIdx="2" presStyleCnt="4"/>
      <dgm:spPr>
        <a:solidFill>
          <a:schemeClr val="bg1"/>
        </a:solidFill>
        <a:ln w="38100">
          <a:solidFill>
            <a:schemeClr val="tx1"/>
          </a:solidFill>
        </a:ln>
      </dgm:spPr>
    </dgm:pt>
    <dgm:pt modelId="{F901EA26-09D0-4328-A23E-DA8912FF69C4}" type="pres">
      <dgm:prSet presAssocID="{0FC89871-E976-4F3A-990D-7C906BD2D86D}" presName="arrowWedge4" presStyleLbl="fgSibTrans2D1" presStyleIdx="3" presStyleCnt="4"/>
      <dgm:spPr>
        <a:solidFill>
          <a:schemeClr val="bg1"/>
        </a:solidFill>
        <a:ln w="38100">
          <a:solidFill>
            <a:schemeClr val="tx1"/>
          </a:solidFill>
        </a:ln>
      </dgm:spPr>
    </dgm:pt>
  </dgm:ptLst>
  <dgm:cxnLst>
    <dgm:cxn modelId="{2589F70E-B581-4636-94B7-F2C3F2307A15}" type="presOf" srcId="{BF07D325-F6A1-4158-BE8C-73C20A0A469E}" destId="{C913E4FD-90A3-4ACA-A778-BDBB0CBF4FC2}" srcOrd="0" destOrd="0" presId="urn:microsoft.com/office/officeart/2005/8/layout/cycle8"/>
    <dgm:cxn modelId="{21725114-8121-4C1A-B7F5-9433593AC507}" type="presOf" srcId="{D74AAB9A-2580-444B-8E1E-AE1E361038C5}" destId="{2AA6B1EA-2269-4B13-8FE3-B863D39E7135}" srcOrd="0" destOrd="0" presId="urn:microsoft.com/office/officeart/2005/8/layout/cycle8"/>
    <dgm:cxn modelId="{31153115-AD85-42EC-A495-B079AE5A1658}" type="presOf" srcId="{BF07D325-F6A1-4158-BE8C-73C20A0A469E}" destId="{FA91CD0F-D7B1-4DD6-8882-C896693E4B46}" srcOrd="1" destOrd="0" presId="urn:microsoft.com/office/officeart/2005/8/layout/cycle8"/>
    <dgm:cxn modelId="{6755B91A-6025-44EA-AF64-51C6D7F4576A}" srcId="{32F6FC21-1F20-425E-8D3F-43F66B77F2D2}" destId="{D74AAB9A-2580-444B-8E1E-AE1E361038C5}" srcOrd="2" destOrd="0" parTransId="{8B39EA0D-CC24-40C3-9B47-77385E2257CC}" sibTransId="{28420A89-E1F9-4D4F-9FCA-3606D96F19EE}"/>
    <dgm:cxn modelId="{7D8A3A25-F4C6-40E5-BD13-1B95593D75B3}" srcId="{32F6FC21-1F20-425E-8D3F-43F66B77F2D2}" destId="{AEA9A4D9-28E1-40D9-B2A6-B86D2751B47A}" srcOrd="1" destOrd="0" parTransId="{81185C3A-1324-4808-8716-C57CB46A6DCA}" sibTransId="{CF589C71-9917-41B0-B43F-0D369AD6FE12}"/>
    <dgm:cxn modelId="{6F9AC534-2391-482D-80AE-F48904847388}" type="presOf" srcId="{0F768894-618A-406E-BB2E-D2D06EB3F397}" destId="{D89D7EB9-A0AB-4329-A27C-8B190DBF56D7}" srcOrd="0" destOrd="0" presId="urn:microsoft.com/office/officeart/2005/8/layout/cycle8"/>
    <dgm:cxn modelId="{A3665051-8F47-4272-9C24-CF9FD444D827}" type="presOf" srcId="{0F768894-618A-406E-BB2E-D2D06EB3F397}" destId="{63FEA3F0-80DB-4DDD-9370-9A9F292B222F}" srcOrd="1" destOrd="0" presId="urn:microsoft.com/office/officeart/2005/8/layout/cycle8"/>
    <dgm:cxn modelId="{89D03458-A2D8-438A-868B-AF6170EA6A56}" type="presOf" srcId="{AEA9A4D9-28E1-40D9-B2A6-B86D2751B47A}" destId="{F723E075-0144-4FD4-89EE-F1D93399E1D5}" srcOrd="1" destOrd="0" presId="urn:microsoft.com/office/officeart/2005/8/layout/cycle8"/>
    <dgm:cxn modelId="{F2E431A1-BE34-4D76-BF66-E1D3C6D55F6A}" type="presOf" srcId="{AEA9A4D9-28E1-40D9-B2A6-B86D2751B47A}" destId="{FC48976B-F981-4A96-A7EB-1A4377741569}" srcOrd="0" destOrd="0" presId="urn:microsoft.com/office/officeart/2005/8/layout/cycle8"/>
    <dgm:cxn modelId="{4742DEA6-401B-4786-A3FC-69E068069E27}" srcId="{32F6FC21-1F20-425E-8D3F-43F66B77F2D2}" destId="{0F768894-618A-406E-BB2E-D2D06EB3F397}" srcOrd="0" destOrd="0" parTransId="{320C6637-4DF6-4244-8B51-B5ADA6E7AEFD}" sibTransId="{80CE4321-D787-49AB-83DB-938039A44E44}"/>
    <dgm:cxn modelId="{06C5BDB3-08EB-4F3D-B9EA-6E3C55B5616F}" srcId="{32F6FC21-1F20-425E-8D3F-43F66B77F2D2}" destId="{BF07D325-F6A1-4158-BE8C-73C20A0A469E}" srcOrd="3" destOrd="0" parTransId="{85870FE3-E40F-460D-AEE6-1A6C10F5711C}" sibTransId="{0FC89871-E976-4F3A-990D-7C906BD2D86D}"/>
    <dgm:cxn modelId="{F30C75E6-E3E0-418C-A458-3AAE0217E766}" type="presOf" srcId="{D74AAB9A-2580-444B-8E1E-AE1E361038C5}" destId="{7A7EA418-79E6-4C93-AE9C-DE7D674694E6}" srcOrd="1" destOrd="0" presId="urn:microsoft.com/office/officeart/2005/8/layout/cycle8"/>
    <dgm:cxn modelId="{2FF8C0F4-2CAA-4604-863F-DC9FAEF3C1C9}" type="presOf" srcId="{32F6FC21-1F20-425E-8D3F-43F66B77F2D2}" destId="{F3E8EC0B-AB56-4C14-97CE-25454F2CC7F8}" srcOrd="0" destOrd="0" presId="urn:microsoft.com/office/officeart/2005/8/layout/cycle8"/>
    <dgm:cxn modelId="{55074093-4F6C-4062-BE20-F67AA332452E}" type="presParOf" srcId="{F3E8EC0B-AB56-4C14-97CE-25454F2CC7F8}" destId="{D89D7EB9-A0AB-4329-A27C-8B190DBF56D7}" srcOrd="0" destOrd="0" presId="urn:microsoft.com/office/officeart/2005/8/layout/cycle8"/>
    <dgm:cxn modelId="{29E8F38E-6894-4FE6-8A56-E26D00AFB9D2}" type="presParOf" srcId="{F3E8EC0B-AB56-4C14-97CE-25454F2CC7F8}" destId="{A92949FE-91B6-4A18-9B3F-F6C3A4F43E07}" srcOrd="1" destOrd="0" presId="urn:microsoft.com/office/officeart/2005/8/layout/cycle8"/>
    <dgm:cxn modelId="{0DB8882A-3F45-4647-A8B9-9A9E9398B1B7}" type="presParOf" srcId="{F3E8EC0B-AB56-4C14-97CE-25454F2CC7F8}" destId="{9B7D7D46-BBBC-4484-9D3E-C0EFBDCAF96D}" srcOrd="2" destOrd="0" presId="urn:microsoft.com/office/officeart/2005/8/layout/cycle8"/>
    <dgm:cxn modelId="{53C7C5D1-9EF2-41B5-8B0F-1F75F04FA50B}" type="presParOf" srcId="{F3E8EC0B-AB56-4C14-97CE-25454F2CC7F8}" destId="{63FEA3F0-80DB-4DDD-9370-9A9F292B222F}" srcOrd="3" destOrd="0" presId="urn:microsoft.com/office/officeart/2005/8/layout/cycle8"/>
    <dgm:cxn modelId="{3876E5B0-21C7-463B-B509-A4967310B694}" type="presParOf" srcId="{F3E8EC0B-AB56-4C14-97CE-25454F2CC7F8}" destId="{FC48976B-F981-4A96-A7EB-1A4377741569}" srcOrd="4" destOrd="0" presId="urn:microsoft.com/office/officeart/2005/8/layout/cycle8"/>
    <dgm:cxn modelId="{A538B4CD-DCA6-4ED8-AEE2-F5E42FF3E2DB}" type="presParOf" srcId="{F3E8EC0B-AB56-4C14-97CE-25454F2CC7F8}" destId="{7282C8C4-79C8-4647-A981-553C30F5DD8F}" srcOrd="5" destOrd="0" presId="urn:microsoft.com/office/officeart/2005/8/layout/cycle8"/>
    <dgm:cxn modelId="{4F61B8C6-566D-4EBC-9DB9-CABE5C773F00}" type="presParOf" srcId="{F3E8EC0B-AB56-4C14-97CE-25454F2CC7F8}" destId="{F1B8E6C5-978F-45A5-8B21-E8C73727596D}" srcOrd="6" destOrd="0" presId="urn:microsoft.com/office/officeart/2005/8/layout/cycle8"/>
    <dgm:cxn modelId="{A208A0E5-2CEF-4F74-AAC1-D9B705DCB0FC}" type="presParOf" srcId="{F3E8EC0B-AB56-4C14-97CE-25454F2CC7F8}" destId="{F723E075-0144-4FD4-89EE-F1D93399E1D5}" srcOrd="7" destOrd="0" presId="urn:microsoft.com/office/officeart/2005/8/layout/cycle8"/>
    <dgm:cxn modelId="{5B468094-A210-48D1-A554-55FF6DA6CC40}" type="presParOf" srcId="{F3E8EC0B-AB56-4C14-97CE-25454F2CC7F8}" destId="{2AA6B1EA-2269-4B13-8FE3-B863D39E7135}" srcOrd="8" destOrd="0" presId="urn:microsoft.com/office/officeart/2005/8/layout/cycle8"/>
    <dgm:cxn modelId="{5662B4A2-BC33-4C1A-A4E2-D07583D71416}" type="presParOf" srcId="{F3E8EC0B-AB56-4C14-97CE-25454F2CC7F8}" destId="{6E6D6D29-29FB-40A0-A2EE-1A3F08A406F9}" srcOrd="9" destOrd="0" presId="urn:microsoft.com/office/officeart/2005/8/layout/cycle8"/>
    <dgm:cxn modelId="{F31E5AA5-FBDD-47F6-A680-0303A7DD15BC}" type="presParOf" srcId="{F3E8EC0B-AB56-4C14-97CE-25454F2CC7F8}" destId="{15BB3462-37E9-45A2-B264-92D570B74177}" srcOrd="10" destOrd="0" presId="urn:microsoft.com/office/officeart/2005/8/layout/cycle8"/>
    <dgm:cxn modelId="{9D3E505C-AEE9-4D56-85FD-0F2100214100}" type="presParOf" srcId="{F3E8EC0B-AB56-4C14-97CE-25454F2CC7F8}" destId="{7A7EA418-79E6-4C93-AE9C-DE7D674694E6}" srcOrd="11" destOrd="0" presId="urn:microsoft.com/office/officeart/2005/8/layout/cycle8"/>
    <dgm:cxn modelId="{917D72B2-2B4B-43FF-BF1E-22367E8B3365}" type="presParOf" srcId="{F3E8EC0B-AB56-4C14-97CE-25454F2CC7F8}" destId="{C913E4FD-90A3-4ACA-A778-BDBB0CBF4FC2}" srcOrd="12" destOrd="0" presId="urn:microsoft.com/office/officeart/2005/8/layout/cycle8"/>
    <dgm:cxn modelId="{B9D4CFF7-C62D-4307-899A-02C1405AFBB1}" type="presParOf" srcId="{F3E8EC0B-AB56-4C14-97CE-25454F2CC7F8}" destId="{81857A23-2F85-44DF-83E2-06A76BA66C64}" srcOrd="13" destOrd="0" presId="urn:microsoft.com/office/officeart/2005/8/layout/cycle8"/>
    <dgm:cxn modelId="{0CB08D9C-247D-4BC9-842F-FAF5C445A530}" type="presParOf" srcId="{F3E8EC0B-AB56-4C14-97CE-25454F2CC7F8}" destId="{CCC4F9F4-743F-4D48-BB73-58B77F575513}" srcOrd="14" destOrd="0" presId="urn:microsoft.com/office/officeart/2005/8/layout/cycle8"/>
    <dgm:cxn modelId="{4320ECBE-6974-49A3-8C9D-8BEDD55632F9}" type="presParOf" srcId="{F3E8EC0B-AB56-4C14-97CE-25454F2CC7F8}" destId="{FA91CD0F-D7B1-4DD6-8882-C896693E4B46}" srcOrd="15" destOrd="0" presId="urn:microsoft.com/office/officeart/2005/8/layout/cycle8"/>
    <dgm:cxn modelId="{9FB61E2B-B9F0-4C42-9544-69BE8098255A}" type="presParOf" srcId="{F3E8EC0B-AB56-4C14-97CE-25454F2CC7F8}" destId="{AA0C7D5A-2236-41B3-B2B7-75D279DB7ED3}" srcOrd="16" destOrd="0" presId="urn:microsoft.com/office/officeart/2005/8/layout/cycle8"/>
    <dgm:cxn modelId="{D5BD29C6-FB69-4ABE-8EA4-C73CF6CBCCD0}" type="presParOf" srcId="{F3E8EC0B-AB56-4C14-97CE-25454F2CC7F8}" destId="{1427FC71-C393-4629-B800-E13978DF73E7}" srcOrd="17" destOrd="0" presId="urn:microsoft.com/office/officeart/2005/8/layout/cycle8"/>
    <dgm:cxn modelId="{98A27CC1-3770-49DF-889E-5DE995514B56}" type="presParOf" srcId="{F3E8EC0B-AB56-4C14-97CE-25454F2CC7F8}" destId="{316B1A0B-1515-4850-B334-C553A568BD82}" srcOrd="18" destOrd="0" presId="urn:microsoft.com/office/officeart/2005/8/layout/cycle8"/>
    <dgm:cxn modelId="{672EAB90-D1BE-4D93-AFA3-226F45136701}" type="presParOf" srcId="{F3E8EC0B-AB56-4C14-97CE-25454F2CC7F8}" destId="{F901EA26-09D0-4328-A23E-DA8912FF69C4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9D7EB9-A0AB-4329-A27C-8B190DBF56D7}">
      <dsp:nvSpPr>
        <dsp:cNvPr id="0" name=""/>
        <dsp:cNvSpPr/>
      </dsp:nvSpPr>
      <dsp:spPr>
        <a:xfrm>
          <a:off x="712295" y="298882"/>
          <a:ext cx="4039171" cy="4039171"/>
        </a:xfrm>
        <a:prstGeom prst="pie">
          <a:avLst>
            <a:gd name="adj1" fmla="val 16200000"/>
            <a:gd name="adj2" fmla="val 0"/>
          </a:avLst>
        </a:prstGeom>
        <a:solidFill>
          <a:srgbClr val="00B05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Require-</a:t>
          </a:r>
          <a:r>
            <a:rPr lang="en-US" sz="2400" b="0" kern="1200" dirty="0" err="1"/>
            <a:t>ments</a:t>
          </a:r>
          <a:endParaRPr lang="en-US" sz="2400" b="0" kern="1200" dirty="0"/>
        </a:p>
      </dsp:txBody>
      <dsp:txXfrm>
        <a:off x="2856423" y="1136049"/>
        <a:ext cx="1490646" cy="1105963"/>
      </dsp:txXfrm>
    </dsp:sp>
    <dsp:sp modelId="{FC48976B-F981-4A96-A7EB-1A4377741569}">
      <dsp:nvSpPr>
        <dsp:cNvPr id="0" name=""/>
        <dsp:cNvSpPr/>
      </dsp:nvSpPr>
      <dsp:spPr>
        <a:xfrm>
          <a:off x="712295" y="434483"/>
          <a:ext cx="4039171" cy="4039171"/>
        </a:xfrm>
        <a:prstGeom prst="pie">
          <a:avLst>
            <a:gd name="adj1" fmla="val 0"/>
            <a:gd name="adj2" fmla="val 5400000"/>
          </a:avLst>
        </a:prstGeom>
        <a:solidFill>
          <a:schemeClr val="tx2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Retrieval</a:t>
          </a:r>
        </a:p>
      </dsp:txBody>
      <dsp:txXfrm>
        <a:off x="2856423" y="2530525"/>
        <a:ext cx="1490646" cy="1105963"/>
      </dsp:txXfrm>
    </dsp:sp>
    <dsp:sp modelId="{2AA6B1EA-2269-4B13-8FE3-B863D39E7135}">
      <dsp:nvSpPr>
        <dsp:cNvPr id="0" name=""/>
        <dsp:cNvSpPr/>
      </dsp:nvSpPr>
      <dsp:spPr>
        <a:xfrm>
          <a:off x="576695" y="434483"/>
          <a:ext cx="4039171" cy="4039171"/>
        </a:xfrm>
        <a:prstGeom prst="pie">
          <a:avLst>
            <a:gd name="adj1" fmla="val 5400000"/>
            <a:gd name="adj2" fmla="val 10800000"/>
          </a:avLst>
        </a:pr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Analysis</a:t>
          </a:r>
        </a:p>
      </dsp:txBody>
      <dsp:txXfrm>
        <a:off x="981093" y="2530525"/>
        <a:ext cx="1490646" cy="1105963"/>
      </dsp:txXfrm>
    </dsp:sp>
    <dsp:sp modelId="{C913E4FD-90A3-4ACA-A778-BDBB0CBF4FC2}">
      <dsp:nvSpPr>
        <dsp:cNvPr id="0" name=""/>
        <dsp:cNvSpPr/>
      </dsp:nvSpPr>
      <dsp:spPr>
        <a:xfrm>
          <a:off x="576695" y="298882"/>
          <a:ext cx="4039171" cy="4039171"/>
        </a:xfrm>
        <a:prstGeom prst="pie">
          <a:avLst>
            <a:gd name="adj1" fmla="val 10800000"/>
            <a:gd name="adj2" fmla="val 16200000"/>
          </a:avLst>
        </a:prstGeom>
        <a:solidFill>
          <a:srgbClr val="FF000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kern="1200" dirty="0"/>
            <a:t>Pivoting &amp; Reporting</a:t>
          </a:r>
          <a:endParaRPr lang="en-US" sz="1800" b="0" kern="1200" dirty="0"/>
        </a:p>
      </dsp:txBody>
      <dsp:txXfrm>
        <a:off x="981093" y="1136049"/>
        <a:ext cx="1490646" cy="1105963"/>
      </dsp:txXfrm>
    </dsp:sp>
    <dsp:sp modelId="{AA0C7D5A-2236-41B3-B2B7-75D279DB7ED3}">
      <dsp:nvSpPr>
        <dsp:cNvPr id="0" name=""/>
        <dsp:cNvSpPr/>
      </dsp:nvSpPr>
      <dsp:spPr>
        <a:xfrm>
          <a:off x="462251" y="48838"/>
          <a:ext cx="4539259" cy="4539259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bg1"/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7FC71-C393-4629-B800-E13978DF73E7}">
      <dsp:nvSpPr>
        <dsp:cNvPr id="0" name=""/>
        <dsp:cNvSpPr/>
      </dsp:nvSpPr>
      <dsp:spPr>
        <a:xfrm>
          <a:off x="462251" y="184439"/>
          <a:ext cx="4539259" cy="4539259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bg1"/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6B1A0B-1515-4850-B334-C553A568BD82}">
      <dsp:nvSpPr>
        <dsp:cNvPr id="0" name=""/>
        <dsp:cNvSpPr/>
      </dsp:nvSpPr>
      <dsp:spPr>
        <a:xfrm>
          <a:off x="326651" y="184439"/>
          <a:ext cx="4539259" cy="4539259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bg1"/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01EA26-09D0-4328-A23E-DA8912FF69C4}">
      <dsp:nvSpPr>
        <dsp:cNvPr id="0" name=""/>
        <dsp:cNvSpPr/>
      </dsp:nvSpPr>
      <dsp:spPr>
        <a:xfrm>
          <a:off x="326651" y="48838"/>
          <a:ext cx="4539259" cy="4539259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bg1"/>
        </a:solidFill>
        <a:ln w="38100"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D25EA-1044-4C8E-ABCD-042A7A3EEEA1}" type="datetimeFigureOut">
              <a:rPr lang="en-US" smtClean="0"/>
              <a:t>Wed 01/31/2018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46553"/>
            <a:ext cx="2971800" cy="4656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C7DA7-1865-43BA-AECF-6C292E760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0428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73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7C5AB-608F-994A-9ECB-93768771779E}" type="datetimeFigureOut">
              <a:rPr lang="en-US" smtClean="0"/>
              <a:t>Wed 01/31/2018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0A442-6E14-2349-8616-8FA9C1F39A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59899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0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1pPr>
    <a:lvl2pPr marL="457200" algn="l" defTabSz="914400" rtl="0" eaLnBrk="1" latinLnBrk="0" hangingPunct="1">
      <a:defRPr sz="10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2pPr>
    <a:lvl3pPr marL="914400" algn="l" defTabSz="914400" rtl="0" eaLnBrk="1" latinLnBrk="0" hangingPunct="1">
      <a:defRPr sz="10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3pPr>
    <a:lvl4pPr marL="1371600" algn="l" defTabSz="914400" rtl="0" eaLnBrk="1" latinLnBrk="0" hangingPunct="1">
      <a:defRPr sz="10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4pPr>
    <a:lvl5pPr marL="1828800" algn="l" defTabSz="914400" rtl="0" eaLnBrk="1" latinLnBrk="0" hangingPunct="1">
      <a:defRPr sz="1000" kern="1200">
        <a:solidFill>
          <a:schemeClr val="tx1"/>
        </a:solidFill>
        <a:latin typeface="Times New Roman" charset="0"/>
        <a:ea typeface="Times New Roman" charset="0"/>
        <a:cs typeface="Times New Roman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 i="0" kern="1200" dirty="0">
              <a:solidFill>
                <a:schemeClr val="tx1"/>
              </a:solidFill>
              <a:effectLst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</p:spTree>
    <p:extLst>
      <p:ext uri="{BB962C8B-B14F-4D97-AF65-F5344CB8AC3E}">
        <p14:creationId xmlns:p14="http://schemas.microsoft.com/office/powerpoint/2010/main" val="10648669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5286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1463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465183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panose="020B0604020202020204" pitchFamily="34" charset="0"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43431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</p:spTree>
    <p:extLst>
      <p:ext uri="{BB962C8B-B14F-4D97-AF65-F5344CB8AC3E}">
        <p14:creationId xmlns:p14="http://schemas.microsoft.com/office/powerpoint/2010/main" val="3111674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https://pixel.nymag.com/imgs/daily/selectall/2017/08/17/17-facebook-anon.nocrop.w710.h2147483647.jpg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3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This type of data is</a:t>
            </a:r>
            <a:r>
              <a:rPr lang="en-US" b="0" baseline="0" dirty="0"/>
              <a:t> potentially useful to the user and the viewer.  Broadcast to friends that you are OK, and let others around you know of a dangerous situation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37170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Facebook live data (your location comes from your ‘About’ section of your profile.  This person appears on the map to be broadcastin</a:t>
            </a:r>
            <a:r>
              <a:rPr lang="en-US" b="0" baseline="0" dirty="0"/>
              <a:t>g near Tampa Florida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10626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Facebook live data (your location comes from your ‘About’ section of your profile.  This person appears on the map to be broadcastin</a:t>
            </a:r>
            <a:r>
              <a:rPr lang="en-US" b="0" baseline="0" dirty="0"/>
              <a:t>g near Tampa Florida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46658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in listening</a:t>
            </a:r>
            <a:r>
              <a:rPr lang="en-US" b="0" baseline="0" dirty="0"/>
              <a:t> to the video, she says the word </a:t>
            </a:r>
            <a:r>
              <a:rPr lang="en-US" b="0" baseline="0" dirty="0" err="1"/>
              <a:t>Catano</a:t>
            </a:r>
            <a:r>
              <a:rPr lang="en-US" b="0" baseline="0" dirty="0"/>
              <a:t> at one point and drives by something I can use to </a:t>
            </a:r>
            <a:r>
              <a:rPr lang="en-US" b="0" baseline="0" dirty="0" err="1"/>
              <a:t>Geolocate</a:t>
            </a:r>
            <a:r>
              <a:rPr lang="en-US" b="0" baseline="0" dirty="0"/>
              <a:t>.  To a </a:t>
            </a:r>
            <a:r>
              <a:rPr lang="en-US" b="0" baseline="0" dirty="0" err="1"/>
              <a:t>Farmacia</a:t>
            </a:r>
            <a:r>
              <a:rPr lang="en-US" b="0" baseline="0" dirty="0"/>
              <a:t> in Puerto Rico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7515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7770504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But in listening</a:t>
            </a:r>
            <a:r>
              <a:rPr lang="en-US" b="0" baseline="0" dirty="0"/>
              <a:t> to the video, she says the word </a:t>
            </a:r>
            <a:r>
              <a:rPr lang="en-US" b="0" baseline="0" dirty="0" err="1"/>
              <a:t>Catano</a:t>
            </a:r>
            <a:r>
              <a:rPr lang="en-US" b="0" baseline="0" dirty="0"/>
              <a:t> at one point and drives by something I can use to </a:t>
            </a:r>
            <a:r>
              <a:rPr lang="en-US" b="0" baseline="0" dirty="0" err="1"/>
              <a:t>Geolocate</a:t>
            </a:r>
            <a:r>
              <a:rPr lang="en-US" b="0" baseline="0" dirty="0"/>
              <a:t>.  To a </a:t>
            </a:r>
            <a:r>
              <a:rPr lang="en-US" b="0" baseline="0" dirty="0" err="1"/>
              <a:t>Farmacia</a:t>
            </a:r>
            <a:r>
              <a:rPr lang="en-US" b="0" baseline="0" dirty="0"/>
              <a:t> in Puerto Rico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698045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64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40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733425"/>
            <a:ext cx="6521450" cy="3668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645613"/>
            <a:ext cx="5943600" cy="4668250"/>
          </a:xfrm>
        </p:spPr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84351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242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from https://www.pexels.com/photo/gold-mosque-during-sunset-161276/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96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http://lakeplacidsynagogue.org/uploads/3/5/2/3/35236007/spring2014.pdf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7637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 rental property listing in South Carolina</a:t>
            </a:r>
            <a:r>
              <a:rPr lang="en-US" b="0" baseline="0" dirty="0"/>
              <a:t> on Zillow.com.  These sites are great for general information about the neighborhood and what school districts they fall into.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0275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  <a:p>
            <a:r>
              <a:rPr lang="en-US" b="0" dirty="0"/>
              <a:t>This</a:t>
            </a:r>
            <a:r>
              <a:rPr lang="en-US" b="0" baseline="0" dirty="0"/>
              <a:t> rental company has a </a:t>
            </a:r>
            <a:r>
              <a:rPr lang="en-US" b="0" baseline="0" dirty="0" err="1"/>
              <a:t>youtube</a:t>
            </a:r>
            <a:r>
              <a:rPr lang="en-US" b="0" baseline="0" dirty="0"/>
              <a:t> video featuring a walk through of the outside and inside of the house (every room).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92468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</p:spTree>
    <p:extLst>
      <p:ext uri="{BB962C8B-B14F-4D97-AF65-F5344CB8AC3E}">
        <p14:creationId xmlns:p14="http://schemas.microsoft.com/office/powerpoint/2010/main" val="36934299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Bing maps shows 11 houses with the same</a:t>
            </a:r>
            <a:r>
              <a:rPr lang="en-US" b="0" baseline="0" dirty="0"/>
              <a:t> footprint/floorplan as the one in the rental video walkthrough</a:t>
            </a:r>
          </a:p>
          <a:p>
            <a:r>
              <a:rPr lang="en-US" b="0" baseline="0" dirty="0"/>
              <a:t>So even if I’m careful not to post things about my residence on social media, if I happen to live in a similar floorplan as the rental…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984439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Awesome for keeping</a:t>
            </a:r>
            <a:r>
              <a:rPr lang="en-US" b="0" baseline="0" dirty="0"/>
              <a:t> tabs on if your flight is on schedule.  Interesting patterns during weather and </a:t>
            </a:r>
            <a:r>
              <a:rPr lang="en-US" b="0" baseline="0"/>
              <a:t>other disruption events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61805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Remote</a:t>
            </a:r>
            <a:r>
              <a:rPr lang="en-US" b="0" baseline="0" dirty="0"/>
              <a:t> cameras – OSINT uses.  Traffic avoidance. Vehicle Surveillance. Missing Person/Amber Alerts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5851185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Remote</a:t>
            </a:r>
            <a:r>
              <a:rPr lang="en-US" b="0" baseline="0" dirty="0"/>
              <a:t> cameras</a:t>
            </a:r>
          </a:p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150859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https://twitter.com/dont_share/status/431743229742960640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Practical Open Source Intelligence - Six Tips for Effective Investigations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AB0A442-6E14-2349-8616-8FA9C1F39A6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95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733425"/>
            <a:ext cx="6521450" cy="36687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645613"/>
            <a:ext cx="5943600" cy="4668250"/>
          </a:xfrm>
        </p:spPr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89794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247071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93372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869227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90660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81342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course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398642" y="1921566"/>
            <a:ext cx="9184987" cy="22793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1488" y="5146469"/>
            <a:ext cx="11247437" cy="1003300"/>
          </a:xfrm>
        </p:spPr>
        <p:txBody>
          <a:bodyPr/>
          <a:lstStyle>
            <a:lvl1pPr algn="ctr">
              <a:defRPr sz="14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2pPr>
            <a:lvl3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3pPr>
            <a:lvl4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4pPr>
            <a:lvl5pPr algn="ctr">
              <a:defRPr sz="1200" b="0" i="0">
                <a:solidFill>
                  <a:schemeClr val="tx1"/>
                </a:solidFill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200939" y="476250"/>
            <a:ext cx="7332249" cy="685800"/>
          </a:xfrm>
        </p:spPr>
        <p:txBody>
          <a:bodyPr tIns="64008" bIns="0"/>
          <a:lstStyle>
            <a:lvl1pPr algn="r">
              <a:defRPr sz="1800" b="0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  <a:lvl2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2pPr>
            <a:lvl3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3pPr>
            <a:lvl4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4pPr>
            <a:lvl5pPr algn="r">
              <a:defRPr sz="1800" b="0" i="0">
                <a:latin typeface="Gill Sans MT" charset="0"/>
                <a:ea typeface="Gill Sans MT" charset="0"/>
                <a:cs typeface="Gill Sans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460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ans_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79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504335"/>
            <a:ext cx="10881360" cy="4542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1592174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single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5320" y="475841"/>
            <a:ext cx="10881360" cy="685800"/>
          </a:xfrm>
          <a:solidFill>
            <a:srgbClr val="005B7D"/>
          </a:solidFill>
        </p:spPr>
        <p:txBody>
          <a:bodyPr anchor="ctr" anchorCtr="0"/>
          <a:lstStyle>
            <a:lvl1pPr algn="l"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5320" y="1499777"/>
            <a:ext cx="10881360" cy="589935"/>
          </a:xfrm>
        </p:spPr>
        <p:txBody>
          <a:bodyPr/>
          <a:lstStyle>
            <a:lvl1pPr marL="0" indent="0" algn="l">
              <a:buNone/>
              <a:defRPr sz="28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55320" y="2256503"/>
            <a:ext cx="10881360" cy="37172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1101186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sans_two-column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39"/>
            <a:ext cx="10881360" cy="68580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5364480" cy="4584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19086"/>
            <a:ext cx="5364480" cy="45841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2025107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ns_two-column-text_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445342"/>
            <a:ext cx="5342255" cy="923207"/>
          </a:xfrm>
        </p:spPr>
        <p:txBody>
          <a:bodyPr anchor="t" anchorCtr="0"/>
          <a:lstStyle>
            <a:lvl1pPr marL="0" indent="0">
              <a:buNone/>
              <a:defRPr sz="24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" y="2505075"/>
            <a:ext cx="5342255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445343"/>
            <a:ext cx="5364480" cy="937496"/>
          </a:xfrm>
        </p:spPr>
        <p:txBody>
          <a:bodyPr anchor="t" anchorCtr="0"/>
          <a:lstStyle>
            <a:lvl1pPr marL="0" indent="0">
              <a:buNone/>
              <a:defRPr sz="2400" b="1" i="0">
                <a:latin typeface="Gill Sans MT" charset="0"/>
                <a:ea typeface="Gill Sans MT" charset="0"/>
                <a:cs typeface="Gill Sans M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36448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2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520893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ns_text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75840"/>
            <a:ext cx="10881360" cy="667160"/>
          </a:xfrm>
        </p:spPr>
        <p:txBody>
          <a:bodyPr vert="horz" lIns="91440" tIns="64008" rIns="91440" bIns="0" rtlCol="0" anchor="ctr">
            <a:no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91432" y="1593850"/>
            <a:ext cx="6163956" cy="44087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5320" y="1593850"/>
            <a:ext cx="4240530" cy="44087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1688604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ns_no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472440" y="475840"/>
            <a:ext cx="11247120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5320" y="468361"/>
            <a:ext cx="10881360" cy="685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1513793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</p:spTree>
    <p:extLst>
      <p:ext uri="{BB962C8B-B14F-4D97-AF65-F5344CB8AC3E}">
        <p14:creationId xmlns:p14="http://schemas.microsoft.com/office/powerpoint/2010/main" val="1082635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472440" y="4851400"/>
            <a:ext cx="11247120" cy="1562100"/>
          </a:xfrm>
          <a:prstGeom prst="rect">
            <a:avLst/>
          </a:prstGeom>
          <a:solidFill>
            <a:srgbClr val="D9D9D9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 dirty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2" y="475840"/>
            <a:ext cx="3568618" cy="685800"/>
          </a:xfrm>
          <a:prstGeom prst="rect">
            <a:avLst/>
          </a:prstGeom>
          <a:solidFill>
            <a:srgbClr val="005B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321" y="475840"/>
            <a:ext cx="3385738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4314" y="1918425"/>
            <a:ext cx="9315246" cy="2286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061412" y="1918425"/>
            <a:ext cx="0" cy="2286000"/>
          </a:xfrm>
          <a:prstGeom prst="line">
            <a:avLst/>
          </a:prstGeom>
          <a:ln w="127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11" y="2804224"/>
            <a:ext cx="1028700" cy="54902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035323" y="475488"/>
            <a:ext cx="7684238" cy="685800"/>
          </a:xfrm>
          <a:prstGeom prst="rect">
            <a:avLst/>
          </a:prstGeom>
          <a:solidFill>
            <a:srgbClr val="7F7F7F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400" b="0" i="0" u="none" strike="noStrike" cap="none" normalizeH="0" baseline="0">
              <a:ln>
                <a:noFill/>
              </a:ln>
              <a:solidFill>
                <a:srgbClr val="005C7D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2" name="Straight Connector 11"/>
          <p:cNvCxnSpPr/>
          <p:nvPr/>
        </p:nvCxnSpPr>
        <p:spPr bwMode="white">
          <a:xfrm>
            <a:off x="4035323" y="442452"/>
            <a:ext cx="0" cy="759542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567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1800" b="1" i="0" kern="1200" smtClean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6000" kern="1200">
          <a:solidFill>
            <a:srgbClr val="005B7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524" y="6311900"/>
            <a:ext cx="12188952" cy="548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5320" y="365125"/>
            <a:ext cx="10881360" cy="685800"/>
          </a:xfrm>
          <a:prstGeom prst="rect">
            <a:avLst/>
          </a:prstGeom>
        </p:spPr>
        <p:txBody>
          <a:bodyPr vert="horz" lIns="91440" tIns="64008" rIns="9144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320" y="1504335"/>
            <a:ext cx="10881360" cy="42475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100" b="0" kern="1200" baseline="0" dirty="0" smtClean="0">
                <a:solidFill>
                  <a:schemeClr val="bg1"/>
                </a:solidFill>
                <a:latin typeface="Gill Sans MT" panose="020B0502020104020203" pitchFamily="34" charset="0"/>
                <a:ea typeface="+mn-ea"/>
                <a:cs typeface="+mn-cs"/>
              </a:defRPr>
            </a:lvl1pPr>
          </a:lstStyle>
          <a:p>
            <a:r>
              <a:rPr lang="en-US" dirty="0"/>
              <a:t>OSINT for Everyone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36680" y="6311900"/>
            <a:ext cx="653796" cy="5461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i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fld id="{A12C446D-6113-E749-B2D6-33109B9D4DC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 bwMode="white">
          <a:xfrm>
            <a:off x="1016000" y="6311900"/>
            <a:ext cx="0" cy="54610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909" y="6439685"/>
            <a:ext cx="559187" cy="298743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1226905" y="6454145"/>
            <a:ext cx="27045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Gill Sans MT" panose="020B0502020104020203" pitchFamily="34" charset="0"/>
              </a:rPr>
              <a:t>© 2018 Spotlight Infosec LLC </a:t>
            </a:r>
            <a:r>
              <a:rPr lang="en-US" sz="1100" b="0" baseline="0" dirty="0">
                <a:solidFill>
                  <a:schemeClr val="bg1"/>
                </a:solidFill>
                <a:latin typeface="Gill Sans MT" panose="020B0502020104020203" pitchFamily="34" charset="0"/>
              </a:rPr>
              <a:t>and  Josh Huff</a:t>
            </a:r>
            <a:endParaRPr lang="en-US" sz="11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2" r:id="rId3"/>
    <p:sldLayoutId id="2147483653" r:id="rId4"/>
    <p:sldLayoutId id="2147483657" r:id="rId5"/>
    <p:sldLayoutId id="2147483654" r:id="rId6"/>
    <p:sldLayoutId id="2147483666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800" b="1" i="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725" indent="-233363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19075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9163" indent="-233363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525" indent="-233363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c487.info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WEBCAST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OSINT for Everyone:</a:t>
            </a:r>
          </a:p>
          <a:p>
            <a:r>
              <a:rPr lang="en-US" sz="4400" dirty="0"/>
              <a:t>Understanding Risks and Protecting Your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Practical Open Source Intelligence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71488" y="5194504"/>
            <a:ext cx="11247437" cy="10033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© 2018 Spotlight Infosec LLC and Josh Huff | 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8930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Pivoting: Geographic Location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77268" y="1210296"/>
            <a:ext cx="4265023" cy="1088061"/>
          </a:xfrm>
        </p:spPr>
        <p:txBody>
          <a:bodyPr/>
          <a:lstStyle/>
          <a:p>
            <a:r>
              <a:rPr lang="en-US" sz="3200" dirty="0"/>
              <a:t>Manhunt in progress reported via Twitter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8FF57-613E-4B70-A8BF-8CEC8CA4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93B194C-A809-4EAC-8B6A-2BD8654FC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51" y="2140102"/>
            <a:ext cx="4750636" cy="3924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795" y="1527190"/>
            <a:ext cx="6131885" cy="4419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F00B26C-1353-41B1-AA5B-AE0BFF3AADBC}"/>
              </a:ext>
            </a:extLst>
          </p:cNvPr>
          <p:cNvSpPr txBox="1">
            <a:spLocks/>
          </p:cNvSpPr>
          <p:nvPr/>
        </p:nvSpPr>
        <p:spPr>
          <a:xfrm>
            <a:off x="5771391" y="1283245"/>
            <a:ext cx="5288350" cy="9421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7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190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9163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2525" indent="-2333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News reports the county but not exact location</a:t>
            </a:r>
          </a:p>
        </p:txBody>
      </p:sp>
    </p:spTree>
    <p:extLst>
      <p:ext uri="{BB962C8B-B14F-4D97-AF65-F5344CB8AC3E}">
        <p14:creationId xmlns:p14="http://schemas.microsoft.com/office/powerpoint/2010/main" val="862688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Pivoting: Geographic Location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8FF57-613E-4B70-A8BF-8CEC8CA4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93B194C-A809-4EAC-8B6A-2BD8654FC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73"/>
          <a:stretch/>
        </p:blipFill>
        <p:spPr>
          <a:xfrm>
            <a:off x="492034" y="1338538"/>
            <a:ext cx="6091646" cy="372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50"/>
          <a:stretch/>
        </p:blipFill>
        <p:spPr>
          <a:xfrm>
            <a:off x="6682036" y="1338538"/>
            <a:ext cx="4854644" cy="37233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8E3A7A6-DFD1-4B5A-A444-5BF2BF8F69D5}"/>
              </a:ext>
            </a:extLst>
          </p:cNvPr>
          <p:cNvSpPr/>
          <p:nvPr/>
        </p:nvSpPr>
        <p:spPr>
          <a:xfrm>
            <a:off x="4584192" y="3429000"/>
            <a:ext cx="451104" cy="569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43F8F3B-FF1C-4590-BFD4-E5F0EDA0C175}"/>
              </a:ext>
            </a:extLst>
          </p:cNvPr>
          <p:cNvSpPr/>
          <p:nvPr/>
        </p:nvSpPr>
        <p:spPr>
          <a:xfrm>
            <a:off x="8796528" y="3429000"/>
            <a:ext cx="451104" cy="569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141B33-884B-4DE2-94D0-C18671260702}"/>
              </a:ext>
            </a:extLst>
          </p:cNvPr>
          <p:cNvSpPr/>
          <p:nvPr/>
        </p:nvSpPr>
        <p:spPr>
          <a:xfrm>
            <a:off x="775801" y="3644000"/>
            <a:ext cx="451104" cy="5699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6302E3-F94D-4FE0-8C71-A6054950B292}"/>
              </a:ext>
            </a:extLst>
          </p:cNvPr>
          <p:cNvSpPr/>
          <p:nvPr/>
        </p:nvSpPr>
        <p:spPr>
          <a:xfrm>
            <a:off x="6589776" y="3011424"/>
            <a:ext cx="451104" cy="569976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49C5608-B3E9-42BF-BC71-5D534E76A127}"/>
              </a:ext>
            </a:extLst>
          </p:cNvPr>
          <p:cNvCxnSpPr/>
          <p:nvPr/>
        </p:nvCxnSpPr>
        <p:spPr>
          <a:xfrm flipH="1">
            <a:off x="1319165" y="2117549"/>
            <a:ext cx="2637959" cy="152095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797E14-EE60-449A-B617-A0F34B36B206}"/>
              </a:ext>
            </a:extLst>
          </p:cNvPr>
          <p:cNvCxnSpPr>
            <a:cxnSpLocks/>
            <a:endCxn id="2" idx="3"/>
          </p:cNvCxnSpPr>
          <p:nvPr/>
        </p:nvCxnSpPr>
        <p:spPr>
          <a:xfrm>
            <a:off x="4049384" y="2117549"/>
            <a:ext cx="2534296" cy="1082649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819C48-77F8-4435-A474-9DB6CE208563}"/>
              </a:ext>
            </a:extLst>
          </p:cNvPr>
          <p:cNvCxnSpPr>
            <a:cxnSpLocks/>
          </p:cNvCxnSpPr>
          <p:nvPr/>
        </p:nvCxnSpPr>
        <p:spPr>
          <a:xfrm flipH="1" flipV="1">
            <a:off x="5122969" y="4064965"/>
            <a:ext cx="1559067" cy="8235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7BB9744-1390-4FA2-87F5-AF46DB3A59A0}"/>
              </a:ext>
            </a:extLst>
          </p:cNvPr>
          <p:cNvCxnSpPr>
            <a:cxnSpLocks/>
          </p:cNvCxnSpPr>
          <p:nvPr/>
        </p:nvCxnSpPr>
        <p:spPr>
          <a:xfrm flipV="1">
            <a:off x="6682036" y="3998977"/>
            <a:ext cx="2114492" cy="88956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ABD3820-C185-4911-ADC4-405AF6D607D0}"/>
              </a:ext>
            </a:extLst>
          </p:cNvPr>
          <p:cNvSpPr txBox="1"/>
          <p:nvPr/>
        </p:nvSpPr>
        <p:spPr>
          <a:xfrm>
            <a:off x="1743936" y="1432656"/>
            <a:ext cx="35878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Google Maps Street View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F34DAF-5615-4EB2-9BFF-233E45E31FE9}"/>
              </a:ext>
            </a:extLst>
          </p:cNvPr>
          <p:cNvSpPr txBox="1"/>
          <p:nvPr/>
        </p:nvSpPr>
        <p:spPr>
          <a:xfrm>
            <a:off x="7825608" y="1432656"/>
            <a:ext cx="28440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Image from Twitter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76866" y="5311387"/>
            <a:ext cx="8209852" cy="565149"/>
          </a:xfrm>
          <a:noFill/>
          <a:ln>
            <a:noFill/>
          </a:ln>
        </p:spPr>
        <p:txBody>
          <a:bodyPr/>
          <a:lstStyle/>
          <a:p>
            <a:r>
              <a:rPr lang="en-US" sz="3200" dirty="0"/>
              <a:t>Intersection of Flint Drive and Dixie Clay Rd</a:t>
            </a:r>
          </a:p>
        </p:txBody>
      </p:sp>
    </p:spTree>
    <p:extLst>
      <p:ext uri="{BB962C8B-B14F-4D97-AF65-F5344CB8AC3E}">
        <p14:creationId xmlns:p14="http://schemas.microsoft.com/office/powerpoint/2010/main" val="1726690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2259853" y="2598003"/>
            <a:ext cx="76722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How do people use OSINT?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F2174F83-5E31-4F34-BBBA-51B54E3FC1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09DC863-91E7-4268-A9A8-29542D3F3B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293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Parents, Spouses and Partners Use OSINT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Parents may research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Who is my child’s care giver?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What does my child’s OSINT persona look like?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Research neighbors for sexual predators/convicts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Remote location reconnaissance for vacations</a:t>
            </a:r>
          </a:p>
          <a:p>
            <a:r>
              <a:rPr lang="en-US" sz="3200" dirty="0"/>
              <a:t>In a relationship or want to be?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Who is this person I want to date?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Is my partner cheating?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E6B14BA-05E6-4C57-8F34-7F575B6A6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268BC88-56E1-45B9-8B0D-02452E3B31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76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Businesses Use OSINT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55320" y="1504335"/>
            <a:ext cx="6696950" cy="454250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To find competitive intelligence on their rivals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 the hiring/interview processes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Looking for malicious insiders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Finding “missing” employees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Mergers and acquisitions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Investigations for fraud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Legal support (Intellectual Property)</a:t>
            </a:r>
          </a:p>
        </p:txBody>
      </p:sp>
      <p:pic>
        <p:nvPicPr>
          <p:cNvPr id="4098" name="Picture 2" descr="Business People W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931495"/>
            <a:ext cx="3746201" cy="299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8FF57-613E-4B70-A8BF-8CEC8CA4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93B194C-A809-4EAC-8B6A-2BD8654FC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20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Media Entities Use OSINT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noFill/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Instant reporting of events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“Eye witness accounts”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Researching stories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Fact-checking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The downside is that this is under-validated content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Lacks analysis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Lacks context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7835" y="1338526"/>
            <a:ext cx="5603907" cy="123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213" y="2971800"/>
            <a:ext cx="5749149" cy="106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A2D75B-9266-4647-B6B2-462AD7B6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813FE9-BFB1-4B08-BFA3-81CE6F0AD1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2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Law Enforcement Agencies Use OSINT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440680" cy="48078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Finding criminals and their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Posting about suspects on social media (asking for the public’s help)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“Stupid Criminals”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Still and video surveillance of police and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pic>
        <p:nvPicPr>
          <p:cNvPr id="2050" name="Picture 2" descr="Police ca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517" y="1415150"/>
            <a:ext cx="5364163" cy="40276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33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Intelligence Agencies Use OSINT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Finding and monitoring terrorist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Attribution of events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Cyber – Indicators of Compromise (IOCs)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Real-world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Movement of resources (troops, military equipment)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Targeting for attacks (cyber and real-world)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Recruitment of assets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B0E54167-96E0-4825-A5A5-610FCD114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26E3617A-3A8C-4630-A08E-B655EDAC88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1476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for “Bad”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5516880" cy="4584137"/>
          </a:xfrm>
          <a:noFill/>
        </p:spPr>
        <p:txBody>
          <a:bodyPr/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Cyber Attack</a:t>
            </a:r>
          </a:p>
          <a:p>
            <a:pPr marL="860425" lvl="1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Phishing, vishing, pretexting, identity theft</a:t>
            </a:r>
          </a:p>
          <a:p>
            <a:pPr marL="860425" lvl="1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Objective details, computer systems, network addresses, software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Theft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19086"/>
            <a:ext cx="5739714" cy="4584137"/>
          </a:xfrm>
          <a:noFill/>
        </p:spPr>
        <p:txBody>
          <a:bodyPr/>
          <a:lstStyle/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Extortion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Assault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Kidnapping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Organized Crime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Terrorism</a:t>
            </a:r>
          </a:p>
          <a:p>
            <a:pPr marL="457200" indent="-457200" fontAlgn="ctr">
              <a:buFont typeface="Arial" panose="020B0604020202020204" pitchFamily="34" charset="0"/>
              <a:buChar char="•"/>
            </a:pPr>
            <a:r>
              <a:rPr lang="en-US" sz="3200" dirty="0"/>
              <a:t>Stalking, harassment, bullying, criminal mischief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343D57-F91F-4A79-94FD-26AE4B5BDE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E7145-12CC-4A23-8B9E-94009CDA818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14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1131339" y="2598003"/>
            <a:ext cx="9929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Online Data You Have Control Over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ED036830-49CA-4DE4-B50E-37758D94DD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C70BF9A-3661-4657-835F-2B7696C709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64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487" y="243521"/>
            <a:ext cx="8208040" cy="14837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Micah Hoffman</a:t>
            </a:r>
            <a:r>
              <a:rPr lang="en-US" sz="3600" dirty="0"/>
              <a:t>, </a:t>
            </a:r>
            <a:r>
              <a:rPr lang="en-US" sz="3600" i="1" dirty="0"/>
              <a:t>@WebBreacher</a:t>
            </a:r>
          </a:p>
          <a:p>
            <a:r>
              <a:rPr lang="en-US" sz="3600" i="1" dirty="0"/>
              <a:t>https://webbreacher.com</a:t>
            </a:r>
          </a:p>
          <a:p>
            <a:pPr marL="0" indent="0">
              <a:buNone/>
            </a:pPr>
            <a:endParaRPr lang="en-US" sz="3600" i="1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338" y="1727259"/>
            <a:ext cx="64479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Certified SANS Instructor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Booz Allen Hamilton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Author of SEC487 OSINT Course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Cyber Security Community Cheerleader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09487" y="1620982"/>
            <a:ext cx="902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536" y="1910695"/>
            <a:ext cx="3472520" cy="361537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4D9DC-5A3D-4CD4-BC10-DE095B235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833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9A35-CD11-4B91-95B3-D1171C6A6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 You Share Online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7FC66-E5CC-478A-952D-BB18F8427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6490884" cy="458413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Social Media photos, text, and video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Reviews, opinions and comments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Connections between our various accounts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Fitness data - Exercise activities and health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Geolocation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D2B7D9-7949-411C-BA0A-60F3BE089E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1617A-3EC1-4E17-A563-F9F36B35D4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pic>
        <p:nvPicPr>
          <p:cNvPr id="1026" name="Picture 2" descr="https://pixel.nymag.com/imgs/daily/selectall/2017/08/17/17-facebook-anon.nocrop.w710.h2147483647.jpg">
            <a:extLst>
              <a:ext uri="{FF2B5EF4-FFF2-40B4-BE49-F238E27FC236}">
                <a16:creationId xmlns:a16="http://schemas.microsoft.com/office/drawing/2014/main" id="{F5E2465D-BD95-43DD-9757-AD59BA67703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705" y="1370317"/>
            <a:ext cx="3395474" cy="2257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9025D-A5A9-4588-88B1-F03B6032D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204" y="4022126"/>
            <a:ext cx="4390476" cy="18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9112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 your Location: During Emergency Situations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49" y="1465850"/>
            <a:ext cx="2566138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726" y="1555544"/>
            <a:ext cx="4810125" cy="436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256205" y="2004640"/>
            <a:ext cx="3766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Snap Map &amp; Facebook Live Map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05" y="3802652"/>
            <a:ext cx="3435603" cy="1926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06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 your Location:  To Entertain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4235" y="1605770"/>
            <a:ext cx="38587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Facebook live video:</a:t>
            </a:r>
          </a:p>
          <a:p>
            <a:r>
              <a:rPr lang="en-US" sz="3200" dirty="0"/>
              <a:t>User driving</a:t>
            </a:r>
          </a:p>
          <a:p>
            <a:r>
              <a:rPr lang="en-US" sz="3200" dirty="0"/>
              <a:t>and talking while using cell phone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84" y="1273244"/>
            <a:ext cx="7101840" cy="4815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CF69491-10A7-4024-AE5A-30DC6A1691AD}"/>
              </a:ext>
            </a:extLst>
          </p:cNvPr>
          <p:cNvCxnSpPr>
            <a:cxnSpLocks/>
          </p:cNvCxnSpPr>
          <p:nvPr/>
        </p:nvCxnSpPr>
        <p:spPr>
          <a:xfrm flipH="1">
            <a:off x="5795319" y="2397211"/>
            <a:ext cx="91440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730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 your Location:  To Entertain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945" y="1370267"/>
            <a:ext cx="3604735" cy="473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888" y="1370267"/>
            <a:ext cx="3446034" cy="4733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E0F2C-EAE0-486A-B5C3-8B174D67E436}"/>
              </a:ext>
            </a:extLst>
          </p:cNvPr>
          <p:cNvSpPr txBox="1"/>
          <p:nvPr/>
        </p:nvSpPr>
        <p:spPr>
          <a:xfrm>
            <a:off x="514235" y="1295142"/>
            <a:ext cx="385874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Facebook live video:</a:t>
            </a:r>
          </a:p>
          <a:p>
            <a:r>
              <a:rPr lang="en-US" sz="3200" dirty="0"/>
              <a:t>We can see the broadcaster's reported location on Facebook's map</a:t>
            </a:r>
          </a:p>
          <a:p>
            <a:endParaRPr lang="en-US" sz="3200" dirty="0"/>
          </a:p>
          <a:p>
            <a:r>
              <a:rPr lang="en-US" sz="3200" dirty="0"/>
              <a:t>Location data comes from the "About" section of profile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3148A58-FC99-4683-A536-D3693D4B0E49}"/>
              </a:ext>
            </a:extLst>
          </p:cNvPr>
          <p:cNvSpPr/>
          <p:nvPr/>
        </p:nvSpPr>
        <p:spPr>
          <a:xfrm rot="19438938" flipH="1">
            <a:off x="5931729" y="2771375"/>
            <a:ext cx="1173892" cy="6857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A9CB747-813B-4863-BD1E-C09FDB7FA948}"/>
              </a:ext>
            </a:extLst>
          </p:cNvPr>
          <p:cNvSpPr/>
          <p:nvPr/>
        </p:nvSpPr>
        <p:spPr>
          <a:xfrm rot="19543366">
            <a:off x="8314819" y="2591187"/>
            <a:ext cx="1173892" cy="6857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596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 your Location:  To Entertain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9518" y="1593653"/>
            <a:ext cx="37599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Using cues in the audio (word "</a:t>
            </a:r>
            <a:r>
              <a:rPr lang="en-US" sz="3200" dirty="0" err="1"/>
              <a:t>Cataño</a:t>
            </a:r>
            <a:r>
              <a:rPr lang="en-US" sz="3200" dirty="0"/>
              <a:t>" and from images in the video, we can find the actual place she is transmitting from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4229" y="1424234"/>
            <a:ext cx="7082451" cy="4625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8EC21C9-1E96-4667-972F-FBBFF51CE214}"/>
              </a:ext>
            </a:extLst>
          </p:cNvPr>
          <p:cNvSpPr/>
          <p:nvPr/>
        </p:nvSpPr>
        <p:spPr>
          <a:xfrm>
            <a:off x="6504286" y="3336308"/>
            <a:ext cx="451104" cy="569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EEE68A-48BB-4F62-A5DB-B724A8412B9C}"/>
              </a:ext>
            </a:extLst>
          </p:cNvPr>
          <p:cNvSpPr/>
          <p:nvPr/>
        </p:nvSpPr>
        <p:spPr>
          <a:xfrm>
            <a:off x="10153823" y="2951715"/>
            <a:ext cx="790210" cy="5699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1493F2-01DE-4780-BE07-B1FADF9599A8}"/>
              </a:ext>
            </a:extLst>
          </p:cNvPr>
          <p:cNvCxnSpPr>
            <a:cxnSpLocks/>
          </p:cNvCxnSpPr>
          <p:nvPr/>
        </p:nvCxnSpPr>
        <p:spPr>
          <a:xfrm flipH="1" flipV="1">
            <a:off x="7043063" y="3972273"/>
            <a:ext cx="1559067" cy="82357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859A78-A5DA-423B-A0C0-14FD582EEBF3}"/>
              </a:ext>
            </a:extLst>
          </p:cNvPr>
          <p:cNvCxnSpPr>
            <a:cxnSpLocks/>
          </p:cNvCxnSpPr>
          <p:nvPr/>
        </p:nvCxnSpPr>
        <p:spPr>
          <a:xfrm flipV="1">
            <a:off x="8602130" y="3521691"/>
            <a:ext cx="1578571" cy="127416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AD49220-DE8E-443B-B2E1-81F881E0BD9B}"/>
              </a:ext>
            </a:extLst>
          </p:cNvPr>
          <p:cNvSpPr txBox="1"/>
          <p:nvPr/>
        </p:nvSpPr>
        <p:spPr>
          <a:xfrm>
            <a:off x="4860093" y="2208634"/>
            <a:ext cx="3587842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Google Maps Street 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4CFB93-D076-4A05-88E4-42A80EBC7EA0}"/>
              </a:ext>
            </a:extLst>
          </p:cNvPr>
          <p:cNvSpPr txBox="1"/>
          <p:nvPr/>
        </p:nvSpPr>
        <p:spPr>
          <a:xfrm>
            <a:off x="9193540" y="2208634"/>
            <a:ext cx="21483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FB Live Image</a:t>
            </a:r>
          </a:p>
        </p:txBody>
      </p:sp>
    </p:spTree>
    <p:extLst>
      <p:ext uri="{BB962C8B-B14F-4D97-AF65-F5344CB8AC3E}">
        <p14:creationId xmlns:p14="http://schemas.microsoft.com/office/powerpoint/2010/main" val="1329107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 your Location:  To Entertain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8223" y="1382279"/>
            <a:ext cx="389080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Video location is not</a:t>
            </a:r>
          </a:p>
          <a:p>
            <a:r>
              <a:rPr lang="en-US" sz="3200" dirty="0"/>
              <a:t>Tampa, Florida but</a:t>
            </a:r>
          </a:p>
          <a:p>
            <a:r>
              <a:rPr lang="en-US" sz="3200" dirty="0" err="1"/>
              <a:t>Cataño</a:t>
            </a:r>
            <a:r>
              <a:rPr lang="en-US" sz="3200" dirty="0"/>
              <a:t>, Puerto Rico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790" y="1208297"/>
            <a:ext cx="6361515" cy="50270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EBFB821-D458-4DA6-A3EA-5A313ECE91BC}"/>
              </a:ext>
            </a:extLst>
          </p:cNvPr>
          <p:cNvSpPr/>
          <p:nvPr/>
        </p:nvSpPr>
        <p:spPr>
          <a:xfrm>
            <a:off x="5673252" y="1220653"/>
            <a:ext cx="3211255" cy="14113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187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2C1-6F92-4876-9FA4-1C8D76F89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Your Accounts Together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E50877-0D57-4811-8E3E-E960003D60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91305" y="2255953"/>
            <a:ext cx="5680577" cy="3108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2746A57-636E-4F5E-9B69-8B6907DD173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01900" y="2254445"/>
            <a:ext cx="5134780" cy="3260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32FF9C-4C8B-4013-9B5A-E8B79D62F6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30390C-FA97-4C93-9557-76CCFFBA04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19FAA8-85AD-4807-AED5-CACB1EB231F9}"/>
              </a:ext>
            </a:extLst>
          </p:cNvPr>
          <p:cNvSpPr txBox="1"/>
          <p:nvPr/>
        </p:nvSpPr>
        <p:spPr>
          <a:xfrm>
            <a:off x="1669316" y="1669670"/>
            <a:ext cx="33361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https://about.me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587DF-0084-455B-A7F8-F2EB06923EC5}"/>
              </a:ext>
            </a:extLst>
          </p:cNvPr>
          <p:cNvSpPr txBox="1"/>
          <p:nvPr/>
        </p:nvSpPr>
        <p:spPr>
          <a:xfrm>
            <a:off x="7211437" y="1672686"/>
            <a:ext cx="3515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https://keybase.io</a:t>
            </a:r>
          </a:p>
        </p:txBody>
      </p:sp>
    </p:spTree>
    <p:extLst>
      <p:ext uri="{BB962C8B-B14F-4D97-AF65-F5344CB8AC3E}">
        <p14:creationId xmlns:p14="http://schemas.microsoft.com/office/powerpoint/2010/main" val="3906261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9201-9542-4B28-8020-A9F915BD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Fitness Data as OSINT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A473-5A18-487E-91A3-25F93A9D4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7598994" cy="4584137"/>
          </a:xfrm>
        </p:spPr>
        <p:txBody>
          <a:bodyPr/>
          <a:lstStyle/>
          <a:p>
            <a:r>
              <a:rPr lang="en-US" sz="3200" dirty="0"/>
              <a:t>OSINT Opportunities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Friends (Social)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Repeated events/Schedule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Locations of "places"</a:t>
            </a:r>
          </a:p>
          <a:p>
            <a:pPr marL="11430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Where do you start/stop your exercises?</a:t>
            </a:r>
          </a:p>
          <a:p>
            <a:pPr marL="1143000" lvl="2" indent="-457200">
              <a:buFont typeface="Arial" panose="020B0604020202020204" pitchFamily="34" charset="0"/>
              <a:buChar char="•"/>
            </a:pPr>
            <a:r>
              <a:rPr lang="en-US" sz="3200" dirty="0"/>
              <a:t>Where do you exercise?</a:t>
            </a:r>
          </a:p>
          <a:p>
            <a:r>
              <a:rPr lang="en-US" sz="3200" dirty="0"/>
              <a:t>Privacy concerns</a:t>
            </a:r>
          </a:p>
          <a:p>
            <a:pPr marL="1038225" lvl="1" indent="-571500">
              <a:buFont typeface="Arial" panose="020B0604020202020204" pitchFamily="34" charset="0"/>
              <a:buChar char="•"/>
            </a:pPr>
            <a:r>
              <a:rPr lang="en-US" sz="3200" dirty="0"/>
              <a:t>Trusting some company all of this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33D2AE-5764-451F-BCA8-5DCD95A4A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7" y="754777"/>
            <a:ext cx="2559146" cy="3230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21CFC5-C480-45B4-B8D2-E294A74935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83866" y="3330146"/>
            <a:ext cx="2452814" cy="2486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925C8CF-124B-45F2-96C3-71F7F12F3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C59D9C6-9214-429A-941D-59AF4F931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7459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5E815-B148-4B42-80FC-2500859C6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Strava's</a:t>
            </a:r>
            <a:r>
              <a:rPr lang="en-US" dirty="0"/>
              <a:t> Activity Heatmap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ECBC1-077E-4305-8CCE-4282BD7A6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0735" y="2294118"/>
            <a:ext cx="5345945" cy="2817512"/>
          </a:xfrm>
          <a:noFill/>
        </p:spPr>
        <p:txBody>
          <a:bodyPr/>
          <a:lstStyle/>
          <a:p>
            <a:r>
              <a:rPr lang="en-US" sz="2400" dirty="0"/>
              <a:t>Short URL: https://the.osint.ninja/2GqLueY</a:t>
            </a:r>
          </a:p>
          <a:p>
            <a:endParaRPr lang="en-US" sz="2400" dirty="0"/>
          </a:p>
          <a:p>
            <a:r>
              <a:rPr lang="en-US" sz="2400" dirty="0"/>
              <a:t>Long URL: https://medium.com/strava-engineering/the-global-heatmap-now-6x-hotter-23fc01d301de?_branch_match_id=486221495564653952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5CF24B-F3DB-4459-8A03-BB8BFBD5F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922"/>
          <a:stretch/>
        </p:blipFill>
        <p:spPr>
          <a:xfrm>
            <a:off x="506945" y="1244841"/>
            <a:ext cx="5589055" cy="49160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FD5CCBC-5C95-4959-BF45-59CAF186EA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CD82EBAE-24E3-42EF-9922-C26F51425A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78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D34A7-B8E4-4364-9587-F9DB3DCD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Strava Running Data in Athens, Greece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E1D1D2-BFE1-48AF-8AED-EA4C107C52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894" y="1211067"/>
            <a:ext cx="8908212" cy="48851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31CD2A-3C8A-4E9A-84AD-52A7B77534B9}"/>
              </a:ext>
            </a:extLst>
          </p:cNvPr>
          <p:cNvSpPr/>
          <p:nvPr/>
        </p:nvSpPr>
        <p:spPr>
          <a:xfrm>
            <a:off x="2001017" y="5323767"/>
            <a:ext cx="818996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Short: https://the.osint.ninja/2DIHSHD</a:t>
            </a:r>
          </a:p>
          <a:p>
            <a:r>
              <a:rPr lang="en-US" dirty="0"/>
              <a:t>Long: https://labs.strava.com/heatmap/#13.66/23.74425/37.94626/hot/run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7B2D6BF-0CEC-40D0-B5A7-DCF225E883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6DCFD68-7BDB-458C-828E-11C05F2434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56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09487" y="243521"/>
            <a:ext cx="8208040" cy="14837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3600" b="1" dirty="0"/>
          </a:p>
          <a:p>
            <a:r>
              <a:rPr lang="en-US" sz="3600" b="1" dirty="0"/>
              <a:t>Josh Huff</a:t>
            </a:r>
            <a:r>
              <a:rPr lang="en-US" sz="3600" dirty="0"/>
              <a:t>, </a:t>
            </a:r>
            <a:r>
              <a:rPr lang="en-US" sz="3600" i="1" dirty="0"/>
              <a:t>@Baywolf88</a:t>
            </a:r>
          </a:p>
          <a:p>
            <a:r>
              <a:rPr lang="en-US" sz="3600" i="1" dirty="0"/>
              <a:t>https://www.learnallthethings.net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58338" y="1727259"/>
            <a:ext cx="73747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Digital Forensics Analyst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Private Investigator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Information Security Conference Speaker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 err="1"/>
              <a:t>ColaSec</a:t>
            </a:r>
            <a:r>
              <a:rPr lang="en-US" sz="4000" dirty="0"/>
              <a:t> Meetup Co-organizer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Blogger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4000" dirty="0"/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09487" y="1620982"/>
            <a:ext cx="9025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E4D9DC-5A3D-4CD4-BC10-DE095B235B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674" y="2018477"/>
            <a:ext cx="3182799" cy="3100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2388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9447-A44A-432A-A352-3CBC3161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Strava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5838F2-0B9C-4A12-93CF-40E0874AB4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4361523" cy="4584137"/>
          </a:xfrm>
        </p:spPr>
        <p:txBody>
          <a:bodyPr/>
          <a:lstStyle/>
          <a:p>
            <a:r>
              <a:rPr lang="en-US" dirty="0"/>
              <a:t>In 2014-15, Micah found some companies in the UK were using Strava to track where their security guards walked ("patrols")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BSidesDC</a:t>
            </a:r>
            <a:r>
              <a:rPr lang="en-US" dirty="0"/>
              <a:t> 2015 video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4D7481-3A6A-4C7E-9A81-C45A9BA1E6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92D8F54-5B26-4299-8A6E-1C7E8FA6F4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OSINT for Everyone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E2082C-5F91-47A6-938A-D20C337ED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187670"/>
            <a:ext cx="6113584" cy="4915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D1EAE3-AD0B-4CCF-BA75-F186A33A2221}"/>
              </a:ext>
            </a:extLst>
          </p:cNvPr>
          <p:cNvSpPr/>
          <p:nvPr/>
        </p:nvSpPr>
        <p:spPr>
          <a:xfrm>
            <a:off x="2466658" y="5249042"/>
            <a:ext cx="7066358" cy="5232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https://youtu.be/4XED-r29_Iw?t=39m39s</a:t>
            </a:r>
          </a:p>
        </p:txBody>
      </p:sp>
    </p:spTree>
    <p:extLst>
      <p:ext uri="{BB962C8B-B14F-4D97-AF65-F5344CB8AC3E}">
        <p14:creationId xmlns:p14="http://schemas.microsoft.com/office/powerpoint/2010/main" val="3769724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C9447-A44A-432A-A352-3CBC3161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 Strava 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7E89D6-BBF1-498A-BEA5-844CFF810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09"/>
          <a:stretch/>
        </p:blipFill>
        <p:spPr>
          <a:xfrm>
            <a:off x="1967470" y="1295161"/>
            <a:ext cx="8260664" cy="4817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7E44B46-CE0E-407C-85C8-7C3F17D75D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ACE52F32-E90A-4EA5-B547-6577A0E43B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E321C1-2E83-4F47-A60B-C0043B967A67}"/>
              </a:ext>
            </a:extLst>
          </p:cNvPr>
          <p:cNvSpPr/>
          <p:nvPr/>
        </p:nvSpPr>
        <p:spPr>
          <a:xfrm>
            <a:off x="3597785" y="5743276"/>
            <a:ext cx="499643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https://www.strava.com/activities/144966169</a:t>
            </a:r>
          </a:p>
        </p:txBody>
      </p:sp>
    </p:spTree>
    <p:extLst>
      <p:ext uri="{BB962C8B-B14F-4D97-AF65-F5344CB8AC3E}">
        <p14:creationId xmlns:p14="http://schemas.microsoft.com/office/powerpoint/2010/main" val="81113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25797E-877E-46BC-9E5C-F613AD47A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499" y="1298223"/>
            <a:ext cx="6633129" cy="470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2C9447-A44A-432A-A352-3CBC31616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Strava Heatmap View of  </a:t>
            </a:r>
            <a:r>
              <a:rPr lang="en-US" dirty="0" err="1"/>
              <a:t>Tilbury</a:t>
            </a:r>
            <a:r>
              <a:rPr lang="en-US" dirty="0"/>
              <a:t> Power Substation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726E749-3B33-4FAB-89C2-4BBE81F460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424DD4D-0198-4D64-99D2-F4F36FAE7F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10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221A15-CC19-42E9-BA0A-42705A9C4C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524" y="1504950"/>
            <a:ext cx="8240952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9D852C-C912-49B0-A586-0EF50139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Bringing Light to the Dark in Mosul, Iraq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EB26FBFF-1453-495F-8481-94CF9DFBE734}"/>
              </a:ext>
            </a:extLst>
          </p:cNvPr>
          <p:cNvSpPr/>
          <p:nvPr/>
        </p:nvSpPr>
        <p:spPr>
          <a:xfrm flipH="1">
            <a:off x="5474043" y="3086100"/>
            <a:ext cx="1173892" cy="6857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CD22C2E-3C34-4576-924E-DC335BEF95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1A3481B9-F451-450D-B159-7334E0A66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89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C3485-24A5-4E0C-BB99-2B4380E1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Digging into the Heatmap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88BB110-11CA-4F14-8B15-DD2339C03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4215" y="1504950"/>
            <a:ext cx="7263570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864116-B0CD-4FFB-836D-EC67B0B82A8F}"/>
              </a:ext>
            </a:extLst>
          </p:cNvPr>
          <p:cNvSpPr/>
          <p:nvPr/>
        </p:nvSpPr>
        <p:spPr>
          <a:xfrm>
            <a:off x="2380734" y="5677456"/>
            <a:ext cx="74305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https://labs.strava.com/heatmap/#16.00/42.84071/36.60545/hot/run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ECD08F4-4565-4A28-817A-4C7928C54195}"/>
              </a:ext>
            </a:extLst>
          </p:cNvPr>
          <p:cNvSpPr/>
          <p:nvPr/>
        </p:nvSpPr>
        <p:spPr>
          <a:xfrm rot="20221069" flipH="1">
            <a:off x="3904736" y="3563870"/>
            <a:ext cx="1173892" cy="6857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B188834-4A10-4B6B-BFC1-2C9F66FE6F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5F0B87A-BCDE-4576-8913-A1CA86EBD79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76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5BBA7-5582-4988-B454-DAF893F3D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View of Heatmap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55408A-ACD5-4BE3-9921-7E78CA3A4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0820" y="1492593"/>
            <a:ext cx="7450360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CA9C17-5DAA-4D1D-ADD7-C9F8CBB3B011}"/>
              </a:ext>
            </a:extLst>
          </p:cNvPr>
          <p:cNvSpPr/>
          <p:nvPr/>
        </p:nvSpPr>
        <p:spPr>
          <a:xfrm>
            <a:off x="2380734" y="5677456"/>
            <a:ext cx="74305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https://labs.strava.com/heatmap/#16.00/42.84071/36.60545/hot/run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51D4EB0-F2AB-4489-9392-1C1E7AD97A26}"/>
              </a:ext>
            </a:extLst>
          </p:cNvPr>
          <p:cNvSpPr/>
          <p:nvPr/>
        </p:nvSpPr>
        <p:spPr>
          <a:xfrm rot="1378931">
            <a:off x="1396314" y="2888118"/>
            <a:ext cx="1173892" cy="68579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1640CC2-9B29-4D68-86B1-690A55C29C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12A4389-88EF-419D-8BE9-BF3FA89CA7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809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C7B63-E2C2-4069-ADB8-8B5670B0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Satellite View of Area - What is missing?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00FD31-82D9-49FB-9EDD-B030F826D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7970" y="1517307"/>
            <a:ext cx="7436060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A0C9EB-07AA-4A83-9681-63C34F6C6211}"/>
              </a:ext>
            </a:extLst>
          </p:cNvPr>
          <p:cNvSpPr/>
          <p:nvPr/>
        </p:nvSpPr>
        <p:spPr>
          <a:xfrm>
            <a:off x="2380734" y="5677456"/>
            <a:ext cx="74305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https://labs.strava.com/heatmap/#16.00/42.84071/36.60545/hot/run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2B91A91-C6A1-43B5-A244-DB391A026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272D2F78-3ADE-4706-B217-FDEE0ED44D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372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28A00-22FB-4AFF-872B-E9F7CB1C8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Risk?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DA1D6C-CB87-4568-AFB3-7D48FFAA1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143" y="1495168"/>
            <a:ext cx="8603713" cy="4519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9148145-2892-419A-99FD-EBACBC2DB161}"/>
              </a:ext>
            </a:extLst>
          </p:cNvPr>
          <p:cNvSpPr/>
          <p:nvPr/>
        </p:nvSpPr>
        <p:spPr>
          <a:xfrm rot="19251892" flipH="1">
            <a:off x="7068064" y="1668161"/>
            <a:ext cx="1383957" cy="5436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B13B77-02FB-46DD-8758-02C93264C058}"/>
              </a:ext>
            </a:extLst>
          </p:cNvPr>
          <p:cNvSpPr/>
          <p:nvPr/>
        </p:nvSpPr>
        <p:spPr>
          <a:xfrm>
            <a:off x="5532422" y="5645173"/>
            <a:ext cx="486543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https://www.strava.com/segments/14986778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EE435D9-1945-4A8B-81A5-D00B1CCF6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E0D506-4988-460A-9BF3-17E613E2F9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7007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0159F-FF7E-42FB-A222-46B069312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Details on the Athletes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777D8E-5A38-4EC9-B4E5-DE0A8F88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46" y="1504950"/>
            <a:ext cx="7780909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938DDA3-CE51-4931-B5AF-87E40F0D294F}"/>
              </a:ext>
            </a:extLst>
          </p:cNvPr>
          <p:cNvSpPr/>
          <p:nvPr/>
        </p:nvSpPr>
        <p:spPr>
          <a:xfrm rot="19251892" flipH="1">
            <a:off x="7908324" y="3504019"/>
            <a:ext cx="1383957" cy="54369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0B58273-21C4-4576-B4D4-F243CE59C1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88FC26B8-726A-453F-8CA3-140D70E58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925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C00-08F5-4788-86BD-169A29D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Athlete's Profile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EC6144-E9C9-4A51-ADB6-221F1646D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675" y="1241757"/>
            <a:ext cx="8278650" cy="4805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2925F25-1A9F-4BF4-B199-4999CF6DD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88B9F4D0-8915-4956-B197-2E22C9457A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458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OSINT?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3200" dirty="0"/>
              <a:t>OSINT is Open Source </a:t>
            </a:r>
            <a:r>
              <a:rPr lang="en-US" sz="3200" dirty="0" err="1"/>
              <a:t>INTelligence</a:t>
            </a:r>
            <a:endParaRPr lang="en-US" sz="3200" dirty="0"/>
          </a:p>
          <a:p>
            <a:r>
              <a:rPr lang="en-US" sz="3200" dirty="0"/>
              <a:t>Information in the public domain or accessible from public sources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Media such as audio, video and pictures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Text from documents, articles and blogs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Maps and geolocation of data</a:t>
            </a:r>
          </a:p>
          <a:p>
            <a:r>
              <a:rPr lang="en-US" sz="3200" dirty="0"/>
              <a:t>Social Media </a:t>
            </a:r>
          </a:p>
          <a:p>
            <a:pPr marL="8604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Sometimes called SOCMINT for </a:t>
            </a:r>
            <a:r>
              <a:rPr lang="en-US" sz="3200" dirty="0" err="1"/>
              <a:t>SOCial</a:t>
            </a:r>
            <a:r>
              <a:rPr lang="en-US" sz="3200" dirty="0"/>
              <a:t> Media </a:t>
            </a:r>
            <a:r>
              <a:rPr lang="en-US" sz="3200" dirty="0" err="1"/>
              <a:t>INTelligence</a:t>
            </a:r>
            <a:endParaRPr lang="en-US" sz="3200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85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C00-08F5-4788-86BD-169A29D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Activities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FEE4E-E9EE-436C-937A-BFEB8DEBB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19" y="1519086"/>
            <a:ext cx="6537961" cy="4584137"/>
          </a:xfrm>
        </p:spPr>
        <p:txBody>
          <a:bodyPr/>
          <a:lstStyle/>
          <a:p>
            <a:r>
              <a:rPr lang="en-US" sz="3200" dirty="0"/>
              <a:t>We can sometimes find:</a:t>
            </a:r>
          </a:p>
          <a:p>
            <a:pPr lvl="1"/>
            <a:r>
              <a:rPr lang="en-US" sz="2800" dirty="0"/>
              <a:t>Who performed the activities</a:t>
            </a:r>
          </a:p>
          <a:p>
            <a:pPr lvl="1"/>
            <a:r>
              <a:rPr lang="en-US" sz="2800" dirty="0"/>
              <a:t>Where they live/work</a:t>
            </a:r>
          </a:p>
          <a:p>
            <a:pPr lvl="1"/>
            <a:r>
              <a:rPr lang="en-US" sz="2800" dirty="0"/>
              <a:t>Who their friends are</a:t>
            </a:r>
          </a:p>
          <a:p>
            <a:pPr lvl="1"/>
            <a:r>
              <a:rPr lang="en-US" sz="2800" dirty="0"/>
              <a:t>What equipment they use</a:t>
            </a:r>
          </a:p>
          <a:p>
            <a:pPr lvl="1"/>
            <a:r>
              <a:rPr lang="en-US" sz="2800" dirty="0"/>
              <a:t>Pictures inside their homes</a:t>
            </a:r>
          </a:p>
          <a:p>
            <a:pPr lvl="1"/>
            <a:r>
              <a:rPr lang="en-US" sz="2800" dirty="0"/>
              <a:t>Repeated events/habits/routines</a:t>
            </a:r>
          </a:p>
          <a:p>
            <a:pPr marL="233362" lvl="1" indent="0">
              <a:buNone/>
            </a:pPr>
            <a:endParaRPr lang="en-US" sz="2800" dirty="0"/>
          </a:p>
          <a:p>
            <a:pPr indent="-233363"/>
            <a:r>
              <a:rPr lang="en-US" sz="3200" dirty="0"/>
              <a:t>Sites can change their data model with "our" data</a:t>
            </a:r>
          </a:p>
          <a:p>
            <a:pPr lvl="1"/>
            <a:endParaRPr lang="en-US" sz="2800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12B15C9-4973-4699-8CE0-BB881F5BEE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4530" r="16791"/>
          <a:stretch/>
        </p:blipFill>
        <p:spPr>
          <a:xfrm>
            <a:off x="7401698" y="1352270"/>
            <a:ext cx="3682314" cy="4611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5FC8C65D-8CED-4282-9C80-81D58EBD33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E1DDF089-15C3-49E9-9E83-E86F99882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127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304991" y="2598003"/>
            <a:ext cx="115820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Online Data You </a:t>
            </a:r>
            <a:r>
              <a:rPr lang="en-US" sz="4800" u="sng" dirty="0"/>
              <a:t>Don't</a:t>
            </a:r>
            <a:r>
              <a:rPr lang="en-US" sz="4800" dirty="0"/>
              <a:t> Have Control Over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4821CA70-DE07-4135-9166-33DAFD54B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35670E35-6BC8-4AA2-B4D8-6728E9EA3C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3043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Out of Our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320" y="1295400"/>
            <a:ext cx="10881360" cy="4876800"/>
          </a:xfrm>
          <a:noFill/>
        </p:spPr>
        <p:txBody>
          <a:bodyPr/>
          <a:lstStyle/>
          <a:p>
            <a:pPr marL="53975"/>
            <a:r>
              <a:rPr lang="en-US" sz="3200" dirty="0"/>
              <a:t>Even if you don't use social media, others do: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You appear in a photo and facial recognition matches you (bystander)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Your friends might "tag" or confirm a person is you</a:t>
            </a:r>
          </a:p>
          <a:p>
            <a:pPr marL="53975"/>
            <a:r>
              <a:rPr lang="en-US" sz="3200" dirty="0"/>
              <a:t>Other OSINT locations: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/>
              <a:t>Government data</a:t>
            </a:r>
            <a:r>
              <a:rPr lang="en-US" sz="3200" dirty="0"/>
              <a:t> – judicial issues, registrations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Real estate info </a:t>
            </a:r>
            <a:r>
              <a:rPr lang="en-US" sz="3200" dirty="0"/>
              <a:t>– taxes, who bought and when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/>
              <a:t>Religious groups </a:t>
            </a:r>
            <a:r>
              <a:rPr lang="en-US" sz="3200" dirty="0"/>
              <a:t>and </a:t>
            </a:r>
            <a:r>
              <a:rPr lang="en-US" sz="3200" b="1" dirty="0"/>
              <a:t>hobby club newsletters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Life cycle events </a:t>
            </a:r>
            <a:r>
              <a:rPr lang="en-US" sz="3200" dirty="0"/>
              <a:t>– births, deaths, marriages, divorces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6AB86CC-D74F-4E89-997A-99EB1D270F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65E68564-F02C-46AE-8264-79C5EAEA4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79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6C19454-4178-4C14-83C0-6803AEC1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Facebook's Facial Recognition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9F10D05-662B-48D9-9EB8-DD16156DA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7126" y="1282528"/>
            <a:ext cx="8297748" cy="4541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A12DC-54CC-43B5-AB26-1ED2D5FBC7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D4E52-9957-4244-B28E-304AEB8D49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62651-DA96-4D74-ABB1-39AF6FC7FEE8}"/>
              </a:ext>
            </a:extLst>
          </p:cNvPr>
          <p:cNvSpPr/>
          <p:nvPr/>
        </p:nvSpPr>
        <p:spPr>
          <a:xfrm>
            <a:off x="1885903" y="5507423"/>
            <a:ext cx="842019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Short: https://the.osint.ninja/2Gsrk4n</a:t>
            </a:r>
          </a:p>
          <a:p>
            <a:r>
              <a:rPr lang="en-US" dirty="0"/>
              <a:t>Long: https://techcrunch.com/2017/12/19/facebook-facial-recognition-photos/</a:t>
            </a:r>
          </a:p>
        </p:txBody>
      </p:sp>
    </p:spTree>
    <p:extLst>
      <p:ext uri="{BB962C8B-B14F-4D97-AF65-F5344CB8AC3E}">
        <p14:creationId xmlns:p14="http://schemas.microsoft.com/office/powerpoint/2010/main" val="29380836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A2A86-05FD-48E5-AAB7-E0CE2839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Newsletters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C2043-6AAC-4C86-ABF3-D4F34693A6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6153253" cy="4584137"/>
          </a:xfrm>
        </p:spPr>
        <p:txBody>
          <a:bodyPr/>
          <a:lstStyle/>
          <a:p>
            <a:r>
              <a:rPr lang="en-US" sz="3200" dirty="0"/>
              <a:t>Excellent data in newsletters:</a:t>
            </a:r>
          </a:p>
          <a:p>
            <a:pPr lvl="1"/>
            <a:r>
              <a:rPr lang="en-US" sz="3200" dirty="0"/>
              <a:t>Names, Addresses, Phones, Emails</a:t>
            </a:r>
          </a:p>
          <a:p>
            <a:pPr lvl="1"/>
            <a:r>
              <a:rPr lang="en-US" sz="3200" dirty="0"/>
              <a:t>Who is sick</a:t>
            </a:r>
          </a:p>
          <a:p>
            <a:pPr lvl="1"/>
            <a:r>
              <a:rPr lang="en-US" sz="3200" dirty="0"/>
              <a:t>Who celebrated a life event and when</a:t>
            </a:r>
          </a:p>
          <a:p>
            <a:pPr lvl="1"/>
            <a:r>
              <a:rPr lang="en-US" sz="3200" dirty="0"/>
              <a:t>Photos</a:t>
            </a:r>
          </a:p>
          <a:p>
            <a:pPr lvl="1"/>
            <a:r>
              <a:rPr lang="en-US" sz="3200" dirty="0"/>
              <a:t>Upcoming events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524B03E-1B87-4B61-97A2-EF27D4B6C8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67894" y="1978716"/>
            <a:ext cx="5157259" cy="290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56AD1F6-5353-47ED-A40F-C1614CFDEA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69FD413D-6553-4A15-B9F3-451D2C7BDD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808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0370F-5660-45FE-A93A-552443CD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Knows About Newsletters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E3A237-9B66-4EA7-BFC9-7AB6072371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940" y="1272849"/>
            <a:ext cx="9034120" cy="4780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0F9A8D5-B421-4132-87F9-7E4953E3FB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7D225B53-15B4-4792-BBDA-FAB420EDA4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888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A8067-FA19-4D19-805B-74DEF5631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Years of Data (2010-Present)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D07B1A-769B-4302-BEF3-6D2E2D4C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3243" y="1376913"/>
            <a:ext cx="7633437" cy="4781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697139-C132-48FC-AC91-BD3C85812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65" y="2822580"/>
            <a:ext cx="5695238" cy="28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2651F00-DB8A-41E5-AD1F-AD1115B16E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7" name="Slide Number Placeholder 7">
            <a:extLst>
              <a:ext uri="{FF2B5EF4-FFF2-40B4-BE49-F238E27FC236}">
                <a16:creationId xmlns:a16="http://schemas.microsoft.com/office/drawing/2014/main" id="{C2921FCE-5A3F-4548-848E-BBEA17299C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3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CEB03-2643-4F8F-83D9-C145E1B9C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Content in Newsletters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C6FCDF-D275-4E63-ABA6-05EA9DB01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251" y="818739"/>
            <a:ext cx="3171429" cy="51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3B4DC-728A-4A9F-98D0-3B97A3982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96" y="1513998"/>
            <a:ext cx="4638095" cy="40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48DDCE-F8E5-4718-A111-CDA834D4D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179" y="2331372"/>
            <a:ext cx="5138998" cy="2888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F6227249-6043-4A26-A69F-DE967CA0E7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ED04131-1525-4BDF-B575-83BCFB8AC6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511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E3C00-08F5-4788-86BD-169A29D6A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Religious Newsletter 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8FEE4E-E9EE-436C-937A-BFEB8DEBB0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19" y="1519086"/>
            <a:ext cx="6190323" cy="4584137"/>
          </a:xfrm>
        </p:spPr>
        <p:txBody>
          <a:bodyPr/>
          <a:lstStyle/>
          <a:p>
            <a:r>
              <a:rPr lang="en-US" sz="3200" dirty="0"/>
              <a:t>We can sometimes find:</a:t>
            </a:r>
          </a:p>
          <a:p>
            <a:pPr lvl="1"/>
            <a:r>
              <a:rPr lang="en-US" sz="2800" dirty="0"/>
              <a:t>Names</a:t>
            </a:r>
          </a:p>
          <a:p>
            <a:pPr lvl="1"/>
            <a:r>
              <a:rPr lang="en-US" sz="2800" dirty="0"/>
              <a:t>Contact info (phone, address, email)</a:t>
            </a:r>
          </a:p>
          <a:p>
            <a:pPr lvl="1"/>
            <a:r>
              <a:rPr lang="en-US" sz="2800" dirty="0"/>
              <a:t>Relationships</a:t>
            </a:r>
          </a:p>
          <a:p>
            <a:pPr lvl="1"/>
            <a:r>
              <a:rPr lang="en-US" sz="2800" dirty="0"/>
              <a:t>Life events (births, deaths, sickness)</a:t>
            </a:r>
          </a:p>
          <a:p>
            <a:pPr lvl="1"/>
            <a:endParaRPr lang="en-US" sz="28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B1020E-DDF9-4C91-B1BC-4E28B92EF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98585" y="1519086"/>
            <a:ext cx="4638095" cy="40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9BFE0FE-409D-4F98-B526-B0D82D9E5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6" name="Slide Number Placeholder 7">
            <a:extLst>
              <a:ext uri="{FF2B5EF4-FFF2-40B4-BE49-F238E27FC236}">
                <a16:creationId xmlns:a16="http://schemas.microsoft.com/office/drawing/2014/main" id="{EB5F1754-E29D-4CF5-97AE-9E03135F24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4416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Estate: Property Information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471335"/>
            <a:ext cx="7974330" cy="4530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528" y="1471335"/>
            <a:ext cx="2162958" cy="46403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7135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Just Data Until Analyzed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sz="3200" dirty="0"/>
              <a:t>Anyone can Google a topic</a:t>
            </a:r>
          </a:p>
          <a:p>
            <a:pPr marL="860425" lvl="1" indent="-457200"/>
            <a:r>
              <a:rPr lang="en-US" sz="3200" dirty="0"/>
              <a:t>How many times have you seen someone look on page 2 or 3 of a Google search result page? </a:t>
            </a:r>
          </a:p>
          <a:p>
            <a:endParaRPr lang="en-US" sz="3200" dirty="0"/>
          </a:p>
          <a:p>
            <a:r>
              <a:rPr lang="en-US" sz="3200" dirty="0"/>
              <a:t>The collection, organization and analysis of that data is  important (and there may be a LOT of data)</a:t>
            </a:r>
          </a:p>
          <a:p>
            <a:endParaRPr lang="en-US" sz="3200" dirty="0"/>
          </a:p>
          <a:p>
            <a:r>
              <a:rPr lang="en-US" sz="3200" dirty="0"/>
              <a:t>The “intelligence” portion of OSINT is the key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D789FE1-F5D9-43EB-9D70-A7F066EFA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C4CF6B4-0211-435A-9670-B98EB11F6D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446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Estate: Interior Images and Videos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5" y="1362109"/>
            <a:ext cx="4785100" cy="3035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61" y="3507970"/>
            <a:ext cx="4091469" cy="2626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961" y="1362109"/>
            <a:ext cx="5909360" cy="3812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024" y="3502647"/>
            <a:ext cx="4321233" cy="2757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8EE3A5-2DEC-46C0-84C1-56621269FC6D}"/>
              </a:ext>
            </a:extLst>
          </p:cNvPr>
          <p:cNvSpPr/>
          <p:nvPr/>
        </p:nvSpPr>
        <p:spPr>
          <a:xfrm>
            <a:off x="2654297" y="5823271"/>
            <a:ext cx="590936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https://www.youtube.com/watch?v=FODat-casII</a:t>
            </a:r>
          </a:p>
        </p:txBody>
      </p:sp>
    </p:spTree>
    <p:extLst>
      <p:ext uri="{BB962C8B-B14F-4D97-AF65-F5344CB8AC3E}">
        <p14:creationId xmlns:p14="http://schemas.microsoft.com/office/powerpoint/2010/main" val="4116742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Estate: Homes with Similar Floor Plans 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69" y="1342338"/>
            <a:ext cx="5348461" cy="4788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8EE3A5-2DEC-46C0-84C1-56621269FC6D}"/>
              </a:ext>
            </a:extLst>
          </p:cNvPr>
          <p:cNvSpPr/>
          <p:nvPr/>
        </p:nvSpPr>
        <p:spPr>
          <a:xfrm>
            <a:off x="4331604" y="5885804"/>
            <a:ext cx="3528789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https://www.bing.com/maps</a:t>
            </a:r>
          </a:p>
        </p:txBody>
      </p:sp>
    </p:spTree>
    <p:extLst>
      <p:ext uri="{BB962C8B-B14F-4D97-AF65-F5344CB8AC3E}">
        <p14:creationId xmlns:p14="http://schemas.microsoft.com/office/powerpoint/2010/main" val="1247376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3478135" y="2598003"/>
            <a:ext cx="523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Interesting OSINT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01A148E7-D3C0-4ADF-A770-A9A1D9A654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8E06C589-5268-4F1B-9E3A-2847840643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3268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39201-9542-4B28-8020-A9F915BDE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OSINT:  What else?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DA473-5A18-487E-91A3-25F93A9D4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7598994" cy="4584137"/>
          </a:xfrm>
        </p:spPr>
        <p:txBody>
          <a:bodyPr/>
          <a:lstStyle/>
          <a:p>
            <a:r>
              <a:rPr lang="en-US" sz="3200" dirty="0"/>
              <a:t>OSINT Tracking Sites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Trains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Planes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Boats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Satellites</a:t>
            </a:r>
          </a:p>
          <a:p>
            <a:pPr marL="923925" lvl="1" indent="-457200">
              <a:buFont typeface="Arial" panose="020B0604020202020204" pitchFamily="34" charset="0"/>
              <a:buChar char="•"/>
            </a:pPr>
            <a:r>
              <a:rPr lang="en-US" sz="3200" dirty="0"/>
              <a:t>And much more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925C8CF-124B-45F2-96C3-71F7F12F30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7">
            <a:extLst>
              <a:ext uri="{FF2B5EF4-FFF2-40B4-BE49-F238E27FC236}">
                <a16:creationId xmlns:a16="http://schemas.microsoft.com/office/drawing/2014/main" id="{CC59D9C6-9214-429A-941D-59AF4F9312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CA63C7-E935-4947-9B6C-E9329124AAC1}"/>
              </a:ext>
            </a:extLst>
          </p:cNvPr>
          <p:cNvSpPr/>
          <p:nvPr/>
        </p:nvSpPr>
        <p:spPr>
          <a:xfrm>
            <a:off x="495360" y="5557122"/>
            <a:ext cx="11041320" cy="54610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We have access to many interesting resources that make OSINT fun!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00" y="3896989"/>
            <a:ext cx="2847233" cy="6111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07" y="2819243"/>
            <a:ext cx="2847232" cy="7342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303" y="1791570"/>
            <a:ext cx="2847232" cy="799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81" y="4843134"/>
            <a:ext cx="2847233" cy="64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78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OSINT:  Tracking Airplanes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271954"/>
            <a:ext cx="4395143" cy="4751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5" r="7523"/>
          <a:stretch/>
        </p:blipFill>
        <p:spPr>
          <a:xfrm>
            <a:off x="5365760" y="2112204"/>
            <a:ext cx="6170920" cy="3571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9759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OSINT: Remote Traffic Cameras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335052" y="1318710"/>
            <a:ext cx="4060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Traffic Cameras:</a:t>
            </a:r>
          </a:p>
          <a:p>
            <a:r>
              <a:rPr lang="en-US" sz="3200" dirty="0"/>
              <a:t>Available in most</a:t>
            </a:r>
          </a:p>
          <a:p>
            <a:r>
              <a:rPr lang="en-US" sz="3200" dirty="0"/>
              <a:t>Major Cities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336675"/>
            <a:ext cx="5554980" cy="481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134" y="2943857"/>
            <a:ext cx="6151546" cy="3210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07979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Interesting OSINT: Remote Camera Collection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EBCDA7A-5A7E-428B-BFD8-B3DA2A6E3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0384725-F6E0-42DA-88A6-9EB1CEFF9E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69380" y="1175764"/>
            <a:ext cx="10924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Github Collection: https://github.com/baywolf88/SeeAllTheThings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9"/>
          <a:stretch/>
        </p:blipFill>
        <p:spPr>
          <a:xfrm>
            <a:off x="483053" y="1835445"/>
            <a:ext cx="5905390" cy="3834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D6A9F80-5BDB-4A82-BD52-C9841C0D2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781" y="1835445"/>
            <a:ext cx="4935899" cy="4260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A06A50-04A0-4600-9523-668594128DCF}"/>
              </a:ext>
            </a:extLst>
          </p:cNvPr>
          <p:cNvCxnSpPr>
            <a:cxnSpLocks/>
          </p:cNvCxnSpPr>
          <p:nvPr/>
        </p:nvCxnSpPr>
        <p:spPr>
          <a:xfrm flipH="1">
            <a:off x="9403493" y="1977080"/>
            <a:ext cx="1149177" cy="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2E1183-CD74-4B98-B678-140DCB816F0B}"/>
              </a:ext>
            </a:extLst>
          </p:cNvPr>
          <p:cNvCxnSpPr>
            <a:cxnSpLocks/>
          </p:cNvCxnSpPr>
          <p:nvPr/>
        </p:nvCxnSpPr>
        <p:spPr>
          <a:xfrm flipH="1" flipV="1">
            <a:off x="9304639" y="2389551"/>
            <a:ext cx="1537280" cy="768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83BE4C-718E-44C0-A58F-D6B4931B4B13}"/>
              </a:ext>
            </a:extLst>
          </p:cNvPr>
          <p:cNvCxnSpPr>
            <a:cxnSpLocks/>
          </p:cNvCxnSpPr>
          <p:nvPr/>
        </p:nvCxnSpPr>
        <p:spPr>
          <a:xfrm flipH="1">
            <a:off x="8019535" y="3429000"/>
            <a:ext cx="1594022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129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2546845" y="1337095"/>
            <a:ext cx="70983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So what can we do to make it more challenging for people to use our data against us?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50981B73-0452-483A-A43A-52AE46726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A879677E-E19B-4589-A333-789D2A3AE7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91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7196D-7AFC-4FDC-9766-C01032098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Protect Yourself?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ADA92-1006-44D9-9CFC-E4D322EB1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/>
          <a:lstStyle/>
          <a:p>
            <a:r>
              <a:rPr lang="en-US" dirty="0"/>
              <a:t>The internet presents us with personal risk-based decisions</a:t>
            </a:r>
          </a:p>
          <a:p>
            <a:endParaRPr lang="en-US" dirty="0"/>
          </a:p>
          <a:p>
            <a:r>
              <a:rPr lang="en-US" dirty="0"/>
              <a:t>You decide what your tolerance for security versus sharing is</a:t>
            </a:r>
          </a:p>
          <a:p>
            <a:endParaRPr lang="en-US" dirty="0"/>
          </a:p>
          <a:p>
            <a:r>
              <a:rPr lang="en-US" dirty="0"/>
              <a:t>Consider starting restrictive and moving to permissive (nothing ever leaves the internet)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4B5507D3-6A9D-47FD-B1AF-A9479E2273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0D679C7-4FB5-4103-BC40-210C2082A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OSINT for Everyone</a:t>
            </a:r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CC0435B0-E601-4F6F-ADC2-DA9B289606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519086"/>
            <a:ext cx="5272186" cy="4188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7E96E04-C501-47FC-BC1E-3DC946ABA2C7}"/>
              </a:ext>
            </a:extLst>
          </p:cNvPr>
          <p:cNvSpPr/>
          <p:nvPr/>
        </p:nvSpPr>
        <p:spPr>
          <a:xfrm>
            <a:off x="6838845" y="5781642"/>
            <a:ext cx="39388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https://www.joinhoney.com/privacy</a:t>
            </a:r>
          </a:p>
        </p:txBody>
      </p:sp>
    </p:spTree>
    <p:extLst>
      <p:ext uri="{BB962C8B-B14F-4D97-AF65-F5344CB8AC3E}">
        <p14:creationId xmlns:p14="http://schemas.microsoft.com/office/powerpoint/2010/main" val="10428779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060B-3EBE-4C7B-8C0A-82015C82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Opt-Out from People Search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30F3-575F-4DF4-B2E5-1338973EC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5516880" cy="4584137"/>
          </a:xfrm>
          <a:noFill/>
        </p:spPr>
        <p:txBody>
          <a:bodyPr/>
          <a:lstStyle/>
          <a:p>
            <a:r>
              <a:rPr lang="en-US" b="1" dirty="0" err="1"/>
              <a:t>OptOutDoc</a:t>
            </a:r>
            <a:endParaRPr lang="en-US" b="1" dirty="0"/>
          </a:p>
          <a:p>
            <a:r>
              <a:rPr lang="en-US" dirty="0"/>
              <a:t>https://the.osint.ninja/optoutdoc</a:t>
            </a:r>
          </a:p>
          <a:p>
            <a:endParaRPr lang="en-US" dirty="0"/>
          </a:p>
          <a:p>
            <a:r>
              <a:rPr lang="en-US" dirty="0"/>
              <a:t>It helps you remove your data from public searches</a:t>
            </a:r>
          </a:p>
          <a:p>
            <a:endParaRPr lang="en-US" dirty="0"/>
          </a:p>
          <a:p>
            <a:r>
              <a:rPr lang="en-US" dirty="0"/>
              <a:t>Unfortunately, the data is most likely still in the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FE261-1AFE-4046-ACE0-26569F9CF6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1ED883-4CFD-48CC-921D-18C639767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D2D6EEFD-788C-4AC3-BF55-57F7F4856A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4875" y="1519085"/>
            <a:ext cx="5354206" cy="4214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6071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320" y="1295400"/>
            <a:ext cx="5745480" cy="4807823"/>
          </a:xfrm>
          <a:noFill/>
        </p:spPr>
        <p:txBody>
          <a:bodyPr/>
          <a:lstStyle/>
          <a:p>
            <a:pPr marL="179387" lvl="1" indent="0">
              <a:buNone/>
            </a:pPr>
            <a:r>
              <a:rPr lang="en-US" sz="3200" dirty="0"/>
              <a:t>Requirements gathering</a:t>
            </a:r>
          </a:p>
          <a:p>
            <a:pPr marL="179387" lvl="1" indent="0">
              <a:buNone/>
            </a:pPr>
            <a:endParaRPr lang="en-US" sz="3200" dirty="0"/>
          </a:p>
          <a:p>
            <a:pPr marL="179387" lvl="1" indent="0">
              <a:buNone/>
            </a:pPr>
            <a:r>
              <a:rPr lang="en-US" sz="3200" dirty="0"/>
              <a:t>Retrieving data</a:t>
            </a:r>
          </a:p>
          <a:p>
            <a:pPr marL="179387" lvl="1" indent="0">
              <a:buNone/>
            </a:pPr>
            <a:endParaRPr lang="en-US" sz="3200" dirty="0"/>
          </a:p>
          <a:p>
            <a:pPr marL="179387" lvl="1" indent="0">
              <a:buNone/>
            </a:pPr>
            <a:r>
              <a:rPr lang="en-US" sz="3200" dirty="0"/>
              <a:t>Analyzing information</a:t>
            </a:r>
          </a:p>
          <a:p>
            <a:pPr marL="179387" lvl="1" indent="0">
              <a:buNone/>
            </a:pPr>
            <a:endParaRPr lang="en-US" sz="3200" dirty="0"/>
          </a:p>
          <a:p>
            <a:pPr marL="179387" lvl="1" indent="0">
              <a:buNone/>
            </a:pPr>
            <a:r>
              <a:rPr lang="en-US" sz="3200" dirty="0"/>
              <a:t>Pivoting to a new perspective or Reporting analysis</a:t>
            </a:r>
          </a:p>
          <a:p>
            <a:pPr marL="514350" lvl="2" indent="0">
              <a:buNone/>
            </a:pPr>
            <a:endParaRPr lang="en-US" sz="3200" dirty="0"/>
          </a:p>
          <a:p>
            <a:pPr marL="179387" lvl="1" indent="0">
              <a:buNone/>
            </a:pPr>
            <a:endParaRPr lang="en-US" sz="320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0" y="1295400"/>
          <a:ext cx="5364163" cy="4808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E23E6-57FE-44BF-8FB2-D894239C3B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65896-4A56-4C6F-BCDC-37E53F64D7B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685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92B92-6FE8-4BA2-A43A-39EEAA78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Educate Others About Sharing Your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6835B-2400-4B90-97C2-DD021BA22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19" y="1519086"/>
            <a:ext cx="6375675" cy="4584137"/>
          </a:xfrm>
          <a:noFill/>
        </p:spPr>
        <p:txBody>
          <a:bodyPr/>
          <a:lstStyle/>
          <a:p>
            <a:r>
              <a:rPr lang="en-US" dirty="0"/>
              <a:t>Discuss your data-sharing wishes with those who may share data about you</a:t>
            </a:r>
          </a:p>
          <a:p>
            <a:endParaRPr lang="en-US" dirty="0"/>
          </a:p>
          <a:p>
            <a:r>
              <a:rPr lang="en-US" dirty="0"/>
              <a:t>Socialize your intentions with people you have influence over (kids)</a:t>
            </a:r>
          </a:p>
          <a:p>
            <a:endParaRPr lang="en-US" dirty="0"/>
          </a:p>
          <a:p>
            <a:r>
              <a:rPr lang="en-US" dirty="0"/>
              <a:t>Your family and friends' risk-based decisions impact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C054E2-FC77-4604-8C89-01AA73B5F4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ABF6EA4-3923-47C2-9EC3-123BCDBA0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pic>
        <p:nvPicPr>
          <p:cNvPr id="1026" name="Picture 2" descr="https://pbs.twimg.com/media/Bf3cLhNCUAAjkUN.png:large">
            <a:extLst>
              <a:ext uri="{FF2B5EF4-FFF2-40B4-BE49-F238E27FC236}">
                <a16:creationId xmlns:a16="http://schemas.microsoft.com/office/drawing/2014/main" id="{A44CEBA6-629B-44A0-B6B1-27E6207F047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4" t="14269" r="7597" b="12304"/>
          <a:stretch/>
        </p:blipFill>
        <p:spPr bwMode="auto">
          <a:xfrm>
            <a:off x="7179276" y="2286000"/>
            <a:ext cx="4219834" cy="186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874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7060B-3EBE-4C7B-8C0A-82015C825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Not Tying Your Accounts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130F3-575F-4DF4-B2E5-1338973ECE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5320" y="1519086"/>
            <a:ext cx="5516880" cy="4584137"/>
          </a:xfrm>
          <a:noFill/>
        </p:spPr>
        <p:txBody>
          <a:bodyPr/>
          <a:lstStyle/>
          <a:p>
            <a:r>
              <a:rPr lang="en-US" dirty="0"/>
              <a:t>What sometimes makes OSINT challenging is finding the right user account</a:t>
            </a:r>
          </a:p>
          <a:p>
            <a:endParaRPr lang="en-US" dirty="0"/>
          </a:p>
          <a:p>
            <a:r>
              <a:rPr lang="en-US" dirty="0"/>
              <a:t>When people connect their accounts, it greatly simplifies our work</a:t>
            </a:r>
          </a:p>
          <a:p>
            <a:endParaRPr lang="en-US" dirty="0"/>
          </a:p>
          <a:p>
            <a:r>
              <a:rPr lang="en-US" dirty="0"/>
              <a:t>Consider publicly disconnecting your various accounts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FE261-1AFE-4046-ACE0-26569F9CF6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12C446D-6113-E749-B2D6-33109B9D4DC9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1ED883-4CFD-48CC-921D-18C639767B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OSINT for Everyone</a:t>
            </a:r>
            <a:endParaRPr lang="en-US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9FCE8213-106F-4AE2-9330-BA6F3E647E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01900" y="1781320"/>
            <a:ext cx="5189938" cy="329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CEBECA-BE17-4FB0-A92F-CD3C3A4494DC}"/>
              </a:ext>
            </a:extLst>
          </p:cNvPr>
          <p:cNvSpPr txBox="1"/>
          <p:nvPr/>
        </p:nvSpPr>
        <p:spPr>
          <a:xfrm>
            <a:off x="8290586" y="1781320"/>
            <a:ext cx="141256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371613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A0F29-FD7B-4A2D-966C-F892A0C60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SEC487: Open-Source Intelligence Gathering and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97F324-8DAA-4878-8742-6F2AA20B6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1792" y="1525514"/>
            <a:ext cx="5248753" cy="4384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8501BB-AC10-4271-A36B-B45684A1F14A}"/>
              </a:ext>
            </a:extLst>
          </p:cNvPr>
          <p:cNvSpPr/>
          <p:nvPr/>
        </p:nvSpPr>
        <p:spPr>
          <a:xfrm>
            <a:off x="445465" y="1540270"/>
            <a:ext cx="58424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hlinkClick r:id="rId3"/>
              </a:rPr>
              <a:t>https://www.sec487.info</a:t>
            </a:r>
            <a:endParaRPr lang="en-US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766A6-CB92-467C-861F-459824AC13B3}"/>
              </a:ext>
            </a:extLst>
          </p:cNvPr>
          <p:cNvSpPr/>
          <p:nvPr/>
        </p:nvSpPr>
        <p:spPr>
          <a:xfrm>
            <a:off x="415762" y="2461139"/>
            <a:ext cx="554019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6 days, 36 CPEs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Over 20 hands-on labs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dirty="0"/>
              <a:t>Geared towards everyone: beginner to expert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dirty="0"/>
              <a:t>Beta in Tysons Corner, Virginia, March 19-24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57E49A4-A1E4-413A-B567-E65FF7AB3B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5A340FE-36A2-4ABB-96B3-CC120F6AC2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80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B365D88-A1F8-4CF3-A3A4-D6A98273B8DE}"/>
              </a:ext>
            </a:extLst>
          </p:cNvPr>
          <p:cNvSpPr txBox="1"/>
          <p:nvPr/>
        </p:nvSpPr>
        <p:spPr>
          <a:xfrm>
            <a:off x="1900437" y="2613444"/>
            <a:ext cx="896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Examples of real-world "pivots"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9DD6349C-80F1-4AA1-ACAB-1A4371CC8E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4" name="Slide Number Placeholder 7">
            <a:extLst>
              <a:ext uri="{FF2B5EF4-FFF2-40B4-BE49-F238E27FC236}">
                <a16:creationId xmlns:a16="http://schemas.microsoft.com/office/drawing/2014/main" id="{F208F1F0-D3AA-4E26-A0F1-05111D9F8C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724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You See?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99165" y="5971150"/>
            <a:ext cx="5393670" cy="462468"/>
          </a:xfrm>
        </p:spPr>
        <p:txBody>
          <a:bodyPr/>
          <a:lstStyle/>
          <a:p>
            <a:pPr algn="ctr"/>
            <a:r>
              <a:rPr lang="en-US" sz="1800" dirty="0"/>
              <a:t>Hawaii Emergency Management Agency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8FF57-613E-4B70-A8BF-8CEC8CA4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93B194C-A809-4EAC-8B6A-2BD8654FC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614" y="1271155"/>
            <a:ext cx="7049993" cy="4699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790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FBEDEE5-E2D1-4AAF-8D19-86D3FA5B43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" y="1228545"/>
            <a:ext cx="6764883" cy="4509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 Goes to Work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729183" y="2569355"/>
            <a:ext cx="4265023" cy="2526473"/>
          </a:xfrm>
        </p:spPr>
        <p:txBody>
          <a:bodyPr/>
          <a:lstStyle/>
          <a:p>
            <a:r>
              <a:rPr lang="en-US" sz="3200" dirty="0"/>
              <a:t>Camera Placement</a:t>
            </a:r>
          </a:p>
          <a:p>
            <a:r>
              <a:rPr lang="en-US" sz="3200" dirty="0"/>
              <a:t>Phone Numbers</a:t>
            </a:r>
          </a:p>
          <a:p>
            <a:r>
              <a:rPr lang="en-US" sz="3200" dirty="0"/>
              <a:t>Software Usage</a:t>
            </a:r>
          </a:p>
          <a:p>
            <a:r>
              <a:rPr lang="en-US" sz="3200" dirty="0"/>
              <a:t>Badge</a:t>
            </a:r>
          </a:p>
          <a:p>
            <a:r>
              <a:rPr lang="en-US" sz="3200" dirty="0"/>
              <a:t>Bluetooth Headset… etc.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2B8FF57-613E-4B70-A8BF-8CEC8CA406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26905" y="6311900"/>
            <a:ext cx="10309775" cy="546101"/>
          </a:xfrm>
        </p:spPr>
        <p:txBody>
          <a:bodyPr/>
          <a:lstStyle/>
          <a:p>
            <a:r>
              <a:rPr lang="en-US" dirty="0"/>
              <a:t>OSINT for Everyone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93B194C-A809-4EAC-8B6A-2BD8654FC6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36680" y="6311900"/>
            <a:ext cx="653796" cy="546101"/>
          </a:xfrm>
        </p:spPr>
        <p:txBody>
          <a:bodyPr/>
          <a:lstStyle/>
          <a:p>
            <a:fld id="{A12C446D-6113-E749-B2D6-33109B9D4DC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61" y="621760"/>
            <a:ext cx="4952319" cy="1740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CF564BD-62CD-4E8A-A2AD-3F7371CF3114}"/>
              </a:ext>
            </a:extLst>
          </p:cNvPr>
          <p:cNvSpPr/>
          <p:nvPr/>
        </p:nvSpPr>
        <p:spPr>
          <a:xfrm>
            <a:off x="2329984" y="5834993"/>
            <a:ext cx="7531710" cy="4001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/>
              <a:t>https://twitter.com/michenriksen/status/953616091368099840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07222A-3F1D-4FB7-855A-50271E1A8BE4}"/>
              </a:ext>
            </a:extLst>
          </p:cNvPr>
          <p:cNvCxnSpPr>
            <a:cxnSpLocks/>
          </p:cNvCxnSpPr>
          <p:nvPr/>
        </p:nvCxnSpPr>
        <p:spPr>
          <a:xfrm flipH="1" flipV="1">
            <a:off x="4037761" y="2693773"/>
            <a:ext cx="3691423" cy="1770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7E30E9-BCF3-4CEB-B422-B36390F4CAA9}"/>
              </a:ext>
            </a:extLst>
          </p:cNvPr>
          <p:cNvCxnSpPr>
            <a:cxnSpLocks/>
          </p:cNvCxnSpPr>
          <p:nvPr/>
        </p:nvCxnSpPr>
        <p:spPr>
          <a:xfrm flipH="1">
            <a:off x="6956854" y="3429000"/>
            <a:ext cx="772331" cy="39869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D6FB477-2B38-4D70-A200-B482FC30D022}"/>
              </a:ext>
            </a:extLst>
          </p:cNvPr>
          <p:cNvCxnSpPr>
            <a:cxnSpLocks/>
          </p:cNvCxnSpPr>
          <p:nvPr/>
        </p:nvCxnSpPr>
        <p:spPr>
          <a:xfrm flipH="1">
            <a:off x="4300151" y="3983110"/>
            <a:ext cx="3429032" cy="23301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3671536-C26E-4283-83D2-16AFA4FED7CA}"/>
              </a:ext>
            </a:extLst>
          </p:cNvPr>
          <p:cNvCxnSpPr>
            <a:cxnSpLocks/>
          </p:cNvCxnSpPr>
          <p:nvPr/>
        </p:nvCxnSpPr>
        <p:spPr>
          <a:xfrm flipH="1">
            <a:off x="2669059" y="4578164"/>
            <a:ext cx="5060124" cy="1574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15D23C2-78A9-4C74-B5CA-C7CD876FAD9B}"/>
              </a:ext>
            </a:extLst>
          </p:cNvPr>
          <p:cNvCxnSpPr>
            <a:cxnSpLocks/>
          </p:cNvCxnSpPr>
          <p:nvPr/>
        </p:nvCxnSpPr>
        <p:spPr>
          <a:xfrm flipH="1" flipV="1">
            <a:off x="4744995" y="4927041"/>
            <a:ext cx="2984191" cy="32419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88650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BDCE8736-7128-F547-B11E-B4F9435B61AC}"/>
    </a:ext>
  </a:extLst>
</a:theme>
</file>

<file path=ppt/theme/theme2.xml><?xml version="1.0" encoding="utf-8"?>
<a:theme xmlns:a="http://schemas.openxmlformats.org/drawingml/2006/main" name="Basic Layout Pag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s_master-slides_sans-blue_simplified_p1" id="{3DD29A76-C55E-464E-8822-2E4E973AFA7C}" vid="{2A238399-2CCD-054A-BB5C-6E712DDAAD9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sans_master-slides_sans-blue_simplified_p1</Template>
  <TotalTime>0</TotalTime>
  <Words>2218</Words>
  <Application>Microsoft Office PowerPoint</Application>
  <PresentationFormat>Widescreen</PresentationFormat>
  <Paragraphs>428</Paragraphs>
  <Slides>62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Georgia</vt:lpstr>
      <vt:lpstr>Gill Sans MT</vt:lpstr>
      <vt:lpstr>Times New Roman</vt:lpstr>
      <vt:lpstr>Title Page</vt:lpstr>
      <vt:lpstr>Basic Layout Pages</vt:lpstr>
      <vt:lpstr>WEBCAST</vt:lpstr>
      <vt:lpstr>PowerPoint Presentation</vt:lpstr>
      <vt:lpstr>PowerPoint Presentation</vt:lpstr>
      <vt:lpstr>What is OSINT?</vt:lpstr>
      <vt:lpstr>Data is Just Data Until Analyzed</vt:lpstr>
      <vt:lpstr>The OSINT Cycle</vt:lpstr>
      <vt:lpstr>PowerPoint Presentation</vt:lpstr>
      <vt:lpstr>What Do You See?</vt:lpstr>
      <vt:lpstr>Twitter Goes to Work</vt:lpstr>
      <vt:lpstr>Pivoting: Geographic Location</vt:lpstr>
      <vt:lpstr>Pivoting: Geographic Location</vt:lpstr>
      <vt:lpstr>PowerPoint Presentation</vt:lpstr>
      <vt:lpstr>Parents, Spouses and Partners Use OSINT</vt:lpstr>
      <vt:lpstr>Businesses Use OSINT</vt:lpstr>
      <vt:lpstr>Media Entities Use OSINT</vt:lpstr>
      <vt:lpstr>Law Enforcement Agencies Use OSINT</vt:lpstr>
      <vt:lpstr>Intelligence Agencies Use OSINT</vt:lpstr>
      <vt:lpstr>OSINT for “Bad”</vt:lpstr>
      <vt:lpstr>PowerPoint Presentation</vt:lpstr>
      <vt:lpstr>What  You Share Online</vt:lpstr>
      <vt:lpstr>Broadcasting your Location: During Emergency Situations</vt:lpstr>
      <vt:lpstr>Broadcasting your Location:  To Entertain</vt:lpstr>
      <vt:lpstr>Broadcasting your Location:  To Entertain</vt:lpstr>
      <vt:lpstr>Broadcasting your Location:  To Entertain</vt:lpstr>
      <vt:lpstr>Broadcasting your Location:  To Entertain</vt:lpstr>
      <vt:lpstr>Tying Your Accounts Together</vt:lpstr>
      <vt:lpstr>Fitness Data as OSINT</vt:lpstr>
      <vt:lpstr>Strava's Activity Heatmap</vt:lpstr>
      <vt:lpstr>Strava Running Data in Athens, Greece</vt:lpstr>
      <vt:lpstr>Strava Data</vt:lpstr>
      <vt:lpstr>Revisit Strava Activity</vt:lpstr>
      <vt:lpstr>Strava Heatmap View of  Tilbury Power Substation</vt:lpstr>
      <vt:lpstr>Bringing Light to the Dark in Mosul, Iraq</vt:lpstr>
      <vt:lpstr>Digging into the Heatmap</vt:lpstr>
      <vt:lpstr>Satellite View of Heatmap</vt:lpstr>
      <vt:lpstr>Satellite View of Area - What is missing?</vt:lpstr>
      <vt:lpstr>What is the Risk?</vt:lpstr>
      <vt:lpstr>Finding Details on the Athletes</vt:lpstr>
      <vt:lpstr>Athlete's Profile</vt:lpstr>
      <vt:lpstr>Exercise Activities Summary</vt:lpstr>
      <vt:lpstr>PowerPoint Presentation</vt:lpstr>
      <vt:lpstr>Data Out of Our Control</vt:lpstr>
      <vt:lpstr>Facebook's Facial Recognition</vt:lpstr>
      <vt:lpstr>Religious Newsletters</vt:lpstr>
      <vt:lpstr>Google Knows About Newsletters</vt:lpstr>
      <vt:lpstr>Years of Data (2010-Present)</vt:lpstr>
      <vt:lpstr>Example Content in Newsletters</vt:lpstr>
      <vt:lpstr>Religious Newsletter Summary</vt:lpstr>
      <vt:lpstr>Real Estate: Property Information</vt:lpstr>
      <vt:lpstr>Real Estate: Interior Images and Videos</vt:lpstr>
      <vt:lpstr>Real Estate: Homes with Similar Floor Plans </vt:lpstr>
      <vt:lpstr>PowerPoint Presentation</vt:lpstr>
      <vt:lpstr>Interesting OSINT:  What else?</vt:lpstr>
      <vt:lpstr>Interesting OSINT:  Tracking Airplanes</vt:lpstr>
      <vt:lpstr>Interesting OSINT: Remote Traffic Cameras</vt:lpstr>
      <vt:lpstr>Interesting OSINT: Remote Camera Collection</vt:lpstr>
      <vt:lpstr>PowerPoint Presentation</vt:lpstr>
      <vt:lpstr>How Do You Protect Yourself?</vt:lpstr>
      <vt:lpstr>Opt-Out from People Search Sites</vt:lpstr>
      <vt:lpstr>Educate Others About Sharing Your Data</vt:lpstr>
      <vt:lpstr>Consider Not Tying Your Accounts Together</vt:lpstr>
      <vt:lpstr>SEC487: Open-Source Intelligence Gathering and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2017-03-18T17:48:30Z</dcterms:created>
  <dcterms:modified xsi:type="dcterms:W3CDTF">2018-02-01T02:38:03Z</dcterms:modified>
</cp:coreProperties>
</file>